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524" r:id="rId2"/>
    <p:sldId id="546" r:id="rId3"/>
    <p:sldId id="547" r:id="rId4"/>
    <p:sldId id="527" r:id="rId5"/>
    <p:sldId id="548" r:id="rId6"/>
    <p:sldId id="526" r:id="rId7"/>
    <p:sldId id="528" r:id="rId8"/>
    <p:sldId id="537" r:id="rId9"/>
    <p:sldId id="549" r:id="rId10"/>
    <p:sldId id="529" r:id="rId11"/>
    <p:sldId id="535" r:id="rId12"/>
    <p:sldId id="559" r:id="rId13"/>
    <p:sldId id="530" r:id="rId14"/>
    <p:sldId id="532" r:id="rId15"/>
    <p:sldId id="531" r:id="rId16"/>
    <p:sldId id="538" r:id="rId17"/>
    <p:sldId id="539" r:id="rId18"/>
    <p:sldId id="540" r:id="rId19"/>
    <p:sldId id="550" r:id="rId20"/>
    <p:sldId id="552" r:id="rId21"/>
    <p:sldId id="551" r:id="rId22"/>
    <p:sldId id="533" r:id="rId23"/>
    <p:sldId id="536" r:id="rId24"/>
  </p:sldIdLst>
  <p:sldSz cx="12192000" cy="6858000"/>
  <p:notesSz cx="6797675" cy="9926638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616"/>
    <p:restoredTop sz="96208"/>
  </p:normalViewPr>
  <p:slideViewPr>
    <p:cSldViewPr snapToGrid="0" snapToObjects="1">
      <p:cViewPr varScale="1">
        <p:scale>
          <a:sx n="79" d="100"/>
          <a:sy n="79" d="100"/>
        </p:scale>
        <p:origin x="102" y="6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346" cy="497759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49744" y="0"/>
            <a:ext cx="2946345" cy="497759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r">
              <a:defRPr sz="1200"/>
            </a:lvl1pPr>
          </a:lstStyle>
          <a:p>
            <a:fld id="{F9941304-BBD5-9346-9081-06E8D7EE8E66}" type="datetimeFigureOut">
              <a:rPr lang="nl-BE" smtClean="0"/>
              <a:t>20/11/2025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94" tIns="45647" rIns="91294" bIns="45647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927" y="4777848"/>
            <a:ext cx="5437822" cy="3907564"/>
          </a:xfrm>
          <a:prstGeom prst="rect">
            <a:avLst/>
          </a:prstGeom>
        </p:spPr>
        <p:txBody>
          <a:bodyPr vert="horz" lIns="91294" tIns="45647" rIns="91294" bIns="45647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1" y="9428880"/>
            <a:ext cx="2946346" cy="497759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49744" y="9428880"/>
            <a:ext cx="2946345" cy="497759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r">
              <a:defRPr sz="1200"/>
            </a:lvl1pPr>
          </a:lstStyle>
          <a:p>
            <a:fld id="{D3BF76F4-3442-8C49-ACAC-D6D52CA1D6A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968556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23E2DA-7081-0044-823A-CE28B29EEC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7A7DF17D-6AD7-604B-9093-3F89D6F500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117894B-02D2-DD40-BEEE-6AE1519662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A7B01-5286-4B4F-85E8-DFEE1C842F50}" type="datetime1">
              <a:rPr lang="nl-BE" smtClean="0"/>
              <a:t>20/11/2025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B89AE7B-6B95-2D43-A75B-30BACBB90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46CE7C-DA80-0347-9684-EC4C51754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1302A-B6AB-3B4B-A07E-CDF2D61D3D6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77555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C2E7A3-0C60-4340-BA8C-89F71393A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A34068AA-D859-334E-B0BD-FC66C2307C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C61EF04-2B77-EB4A-AE7B-AF8440E6E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BF299-9F99-5D45-971F-4410C64C49C3}" type="datetime1">
              <a:rPr lang="nl-BE" smtClean="0"/>
              <a:t>20/11/2025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D06AB43-D77E-DC47-81DA-23403F65C1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C691D96-7835-E64B-B2FB-9387DD5F5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1302A-B6AB-3B4B-A07E-CDF2D61D3D6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64364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A4351787-61A2-5B4A-AA58-8FECBDB501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4E56217B-37F0-8B43-93CE-C79EA38E0F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EFBBDD0-25D2-BB47-B5CC-8AEDED380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F021A-CE52-B944-AB29-F479009EB78D}" type="datetime1">
              <a:rPr lang="nl-BE" smtClean="0"/>
              <a:t>20/11/2025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C099B2A-9CFE-D947-BB41-6752E16DA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D83F48E-3287-0B4D-86E5-24C030D13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1302A-B6AB-3B4B-A07E-CDF2D61D3D6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91955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C3F5B8-09E3-5D45-A436-A495016AB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F1BCF50-0512-7447-ABB2-3EA38EF116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4ADCB27-41A7-3841-8230-CC5FECA4B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BFEDD-02DA-1B40-9CB4-2F2CDBD79691}" type="datetime1">
              <a:rPr lang="nl-BE" smtClean="0"/>
              <a:t>20/11/2025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E1688BB-306B-0E49-9AC9-3CD3BFAA3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8D9F9DF-4EF0-974A-8647-73C32B1FE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1302A-B6AB-3B4B-A07E-CDF2D61D3D6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79913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352DAB-2DDE-0D4C-8ACF-38CCD2B78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DA7DE64-BB32-6B40-A63C-2C1F285D94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B5AC4A7-5210-8641-AAC4-9BFC2199D7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F6068-F0E3-1947-A369-AF56461ADCCD}" type="datetime1">
              <a:rPr lang="nl-BE" smtClean="0"/>
              <a:t>20/11/2025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DDABF5E-1552-A84E-BA8A-B293E3B9A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DDEC7B3-5580-4048-B006-A8CE1861A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1302A-B6AB-3B4B-A07E-CDF2D61D3D6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29222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CE0C48-B615-5E4A-9472-CD197D256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8CFFA41-2EBA-834F-8AA2-7FAE0E0803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D9B50A26-B455-324E-9C95-D2EC956A93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2635808-2A84-8544-9DBB-1D92D6822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B5971-9749-734C-8138-3AD5A07840F7}" type="datetime1">
              <a:rPr lang="nl-BE" smtClean="0"/>
              <a:t>20/11/2025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9F6C72E-4C91-2C4B-859C-EF9C31ACA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295634F-0049-EE4B-AD6F-EAAAD938E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1302A-B6AB-3B4B-A07E-CDF2D61D3D6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42100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8EF9C4-60BC-F541-9FF1-73CD3436A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2169B84-C552-D64C-8B67-12235D5C7B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42AB155-050A-7848-AD25-9A135722E9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7DE43391-BFB2-6E4D-A1E7-E90A6B32D0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89EA4342-E1F6-BF46-A7F8-F09C7153B4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2F3B60C7-1262-6F48-83AD-06A2630C4C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6C20F-4DA6-CB4E-89B6-EB287217C78C}" type="datetime1">
              <a:rPr lang="nl-BE" smtClean="0"/>
              <a:t>20/11/2025</a:t>
            </a:fld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4FE234CB-9A9D-4049-BED4-261A120F6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96BFC177-7A2F-E743-9FD1-9B3A8376D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1302A-B6AB-3B4B-A07E-CDF2D61D3D6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14038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6DC07B-41BA-654E-AC94-680F4EC39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4BAE36CE-2B39-BE49-B502-FA38C18DB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FF3D7-DE0C-F542-9845-07634CD7B344}" type="datetime1">
              <a:rPr lang="nl-BE" smtClean="0"/>
              <a:t>20/11/2025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B9A891BD-2157-194F-83B0-A41F7F8F4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DB32BB82-73D2-C943-BB33-F3305994C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1302A-B6AB-3B4B-A07E-CDF2D61D3D6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51149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4B7B6A2B-65EF-9E4D-85FA-636383B1D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F375A-A1F4-0842-A9A5-E747F6872B97}" type="datetime1">
              <a:rPr lang="nl-BE" smtClean="0"/>
              <a:t>20/11/2025</a:t>
            </a:fld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AA73518E-92C3-A344-8C1B-84251B036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092E95B-914D-7949-95BE-FD941600B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1302A-B6AB-3B4B-A07E-CDF2D61D3D6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49785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72E421-94D0-C54F-8F42-F2BC9BB2F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546E71E-BABF-B24C-A7F7-61FA92C933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F0C9069-3AE1-D144-9CE3-749CD287F4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52E9651-8B43-9E46-8688-B37E29AF7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B90D3-8CF8-2C48-924A-6DFA299887EF}" type="datetime1">
              <a:rPr lang="nl-BE" smtClean="0"/>
              <a:t>20/11/2025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6E79D3A-850C-7440-ACE1-18A2E7155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1591680-07BB-6C41-8FED-930CC95F4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1302A-B6AB-3B4B-A07E-CDF2D61D3D6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8393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095AD6-A70F-6E47-BC40-8562894A8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97299B59-0A06-2F48-AE67-C38D02FCA6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874849E-15F3-2A4D-B5EC-D0362E5FE6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404DE35-CBA1-874B-859F-CD75CE2545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27DB9-20F6-6946-8BA8-6E645D2C5A79}" type="datetime1">
              <a:rPr lang="nl-BE" smtClean="0"/>
              <a:t>20/11/2025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A8F8C3F-3718-5F4A-BDBB-F23B0F5FD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C7176D7-6DF0-1E40-BF1A-B9045A3D1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1302A-B6AB-3B4B-A07E-CDF2D61D3D6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33258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9278384-0913-CD46-984F-A23A7DB52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835BA8A-9393-CE47-9425-F8B6181860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98E2B35-3B19-C643-944E-46AE4BECCA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733A4B-9CE8-4544-AB8A-9DA700AFCB5E}" type="datetime1">
              <a:rPr lang="nl-BE" smtClean="0"/>
              <a:t>20/11/2025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BFDC321-8926-534B-9317-FD1B7A9C82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FDF095E-B330-D346-BDE6-8A3F79A4CB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71302A-B6AB-3B4B-A07E-CDF2D61D3D6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0464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6EF744-16A7-EC91-2982-0D641644E7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>
            <a:extLst>
              <a:ext uri="{FF2B5EF4-FFF2-40B4-BE49-F238E27FC236}">
                <a16:creationId xmlns:a16="http://schemas.microsoft.com/office/drawing/2014/main" id="{2938CC13-A8BD-5AD2-DDE9-4D3387F6D2F4}"/>
              </a:ext>
            </a:extLst>
          </p:cNvPr>
          <p:cNvSpPr txBox="1"/>
          <p:nvPr/>
        </p:nvSpPr>
        <p:spPr>
          <a:xfrm>
            <a:off x="10961225" y="234966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BE" dirty="0"/>
          </a:p>
        </p:txBody>
      </p:sp>
      <p:pic>
        <p:nvPicPr>
          <p:cNvPr id="11" name="Afbeelding 10" descr="Afbeelding met tekst, Lettertype, logo, rood&#10;&#10;Automatisch gegenereerde beschrijving">
            <a:extLst>
              <a:ext uri="{FF2B5EF4-FFF2-40B4-BE49-F238E27FC236}">
                <a16:creationId xmlns:a16="http://schemas.microsoft.com/office/drawing/2014/main" id="{9D9B8E89-6D1D-F6C7-3D6B-0958B942EB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639" t="4471" r="9244" b="4471"/>
          <a:stretch/>
        </p:blipFill>
        <p:spPr>
          <a:xfrm rot="-5400000">
            <a:off x="-2968427" y="2961640"/>
            <a:ext cx="6906260" cy="982980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4160318C-602A-E0B8-539A-D01BF6A44EC6}"/>
              </a:ext>
            </a:extLst>
          </p:cNvPr>
          <p:cNvSpPr txBox="1"/>
          <p:nvPr/>
        </p:nvSpPr>
        <p:spPr>
          <a:xfrm>
            <a:off x="2414119" y="876575"/>
            <a:ext cx="820000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8800" b="1" dirty="0">
                <a:latin typeface="+mj-lt"/>
              </a:rPr>
              <a:t>Actuele toestand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C85F2000-B448-BCE1-5DA8-AD01EA5DCBD4}"/>
              </a:ext>
            </a:extLst>
          </p:cNvPr>
          <p:cNvSpPr txBox="1"/>
          <p:nvPr/>
        </p:nvSpPr>
        <p:spPr>
          <a:xfrm>
            <a:off x="3733550" y="3090709"/>
            <a:ext cx="556113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nl-BE" sz="3600" dirty="0"/>
              <a:t>Waar staan we met de </a:t>
            </a:r>
            <a:br>
              <a:rPr lang="nl-BE" sz="3600" dirty="0"/>
            </a:br>
            <a:r>
              <a:rPr lang="nl-BE" sz="3600" dirty="0"/>
              <a:t>pensioenbesparing-Jambon?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5615E93-0C7E-8A6C-7E11-C1D14F4A2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1302A-B6AB-3B4B-A07E-CDF2D61D3D63}" type="slidenum">
              <a:rPr lang="nl-BE" smtClean="0"/>
              <a:t>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652575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605EF8-CF1A-DB36-615A-F32CA7FDAD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>
            <a:extLst>
              <a:ext uri="{FF2B5EF4-FFF2-40B4-BE49-F238E27FC236}">
                <a16:creationId xmlns:a16="http://schemas.microsoft.com/office/drawing/2014/main" id="{572645DC-D536-97CC-600C-9E91D77CE6D0}"/>
              </a:ext>
            </a:extLst>
          </p:cNvPr>
          <p:cNvSpPr txBox="1"/>
          <p:nvPr/>
        </p:nvSpPr>
        <p:spPr>
          <a:xfrm>
            <a:off x="10961225" y="234966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BE" dirty="0"/>
          </a:p>
        </p:txBody>
      </p:sp>
      <p:pic>
        <p:nvPicPr>
          <p:cNvPr id="11" name="Afbeelding 10" descr="Afbeelding met tekst, Lettertype, logo, rood&#10;&#10;Automatisch gegenereerde beschrijving">
            <a:extLst>
              <a:ext uri="{FF2B5EF4-FFF2-40B4-BE49-F238E27FC236}">
                <a16:creationId xmlns:a16="http://schemas.microsoft.com/office/drawing/2014/main" id="{AB5B1A8B-4883-D428-297A-CEBF76F2B2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639" t="4471" r="9244" b="4471"/>
          <a:stretch/>
        </p:blipFill>
        <p:spPr>
          <a:xfrm rot="-5400000">
            <a:off x="-2968427" y="2961640"/>
            <a:ext cx="6906260" cy="982980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3964AAA6-7A85-D0E6-D924-9EF010E94316}"/>
              </a:ext>
            </a:extLst>
          </p:cNvPr>
          <p:cNvSpPr txBox="1"/>
          <p:nvPr/>
        </p:nvSpPr>
        <p:spPr>
          <a:xfrm>
            <a:off x="2909919" y="524981"/>
            <a:ext cx="7308411" cy="29238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7200" b="1" dirty="0">
                <a:latin typeface="+mj-lt"/>
              </a:rPr>
              <a:t>Afbouw </a:t>
            </a:r>
          </a:p>
          <a:p>
            <a:pPr algn="ctr"/>
            <a:r>
              <a:rPr lang="nl-BE" sz="7200" b="1" dirty="0">
                <a:latin typeface="+mj-lt"/>
              </a:rPr>
              <a:t>Aanneembaarheid</a:t>
            </a:r>
          </a:p>
          <a:p>
            <a:pPr algn="ctr"/>
            <a:r>
              <a:rPr lang="nl-BE" sz="4000" b="1" i="1" dirty="0">
                <a:latin typeface="+mj-lt"/>
              </a:rPr>
              <a:t>pensioenbedrag</a:t>
            </a:r>
            <a:endParaRPr lang="nl-BE" sz="4400" b="1" dirty="0">
              <a:latin typeface="+mj-lt"/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D04E8F10-1C7A-73CB-7BF5-BFB712696678}"/>
              </a:ext>
            </a:extLst>
          </p:cNvPr>
          <p:cNvSpPr txBox="1"/>
          <p:nvPr/>
        </p:nvSpPr>
        <p:spPr>
          <a:xfrm>
            <a:off x="2912618" y="3648478"/>
            <a:ext cx="78000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nl-BE" sz="3600" b="1" i="1" dirty="0">
                <a:latin typeface="+mj-lt"/>
              </a:rPr>
              <a:t>bepaalde afwezigheden aanneembaar</a:t>
            </a:r>
            <a:endParaRPr lang="nl-BE" sz="3600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11715B4D-6132-C576-1E2C-BCD445A89300}"/>
              </a:ext>
            </a:extLst>
          </p:cNvPr>
          <p:cNvSpPr txBox="1"/>
          <p:nvPr/>
        </p:nvSpPr>
        <p:spPr>
          <a:xfrm>
            <a:off x="3603508" y="5088229"/>
            <a:ext cx="7379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nl-BE" sz="2400" b="1" i="1" dirty="0">
                <a:latin typeface="Abadi MT Condensed Light" panose="020B0306030101010103" pitchFamily="34" charset="77"/>
              </a:rPr>
              <a:t>→</a:t>
            </a:r>
            <a:r>
              <a:rPr lang="nl-BE" sz="2400" b="1" i="1" dirty="0">
                <a:latin typeface="+mj-lt"/>
              </a:rPr>
              <a:t> eindeloopbaanregelingen max. 2 jaar</a:t>
            </a:r>
            <a:endParaRPr lang="nl-BE" sz="2400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F020B5DF-961E-F1E4-B47E-FBAD6EC0356A}"/>
              </a:ext>
            </a:extLst>
          </p:cNvPr>
          <p:cNvSpPr txBox="1"/>
          <p:nvPr/>
        </p:nvSpPr>
        <p:spPr>
          <a:xfrm>
            <a:off x="1878697" y="3648479"/>
            <a:ext cx="7745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600" dirty="0"/>
              <a:t>nu</a:t>
            </a:r>
            <a:endParaRPr lang="nl-BE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FF6F148E-E911-D54B-C736-0A27A6621C16}"/>
              </a:ext>
            </a:extLst>
          </p:cNvPr>
          <p:cNvSpPr txBox="1"/>
          <p:nvPr/>
        </p:nvSpPr>
        <p:spPr>
          <a:xfrm>
            <a:off x="1230481" y="4362090"/>
            <a:ext cx="1430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600" dirty="0"/>
              <a:t>wordt</a:t>
            </a:r>
            <a:endParaRPr lang="nl-BE" dirty="0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367CAE77-4F6D-ECD1-249D-E5465A9DB09F}"/>
              </a:ext>
            </a:extLst>
          </p:cNvPr>
          <p:cNvSpPr txBox="1"/>
          <p:nvPr/>
        </p:nvSpPr>
        <p:spPr>
          <a:xfrm>
            <a:off x="3603507" y="5549894"/>
            <a:ext cx="7948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nl-BE" sz="2400" b="1" i="1" dirty="0">
                <a:latin typeface="Abadi MT Condensed Light" panose="020B0306030101010103" pitchFamily="34" charset="77"/>
              </a:rPr>
              <a:t>→</a:t>
            </a:r>
            <a:r>
              <a:rPr lang="nl-BE" sz="2800" b="1" i="1" dirty="0">
                <a:latin typeface="+mj-lt"/>
              </a:rPr>
              <a:t> </a:t>
            </a:r>
            <a:r>
              <a:rPr lang="nl-BE" sz="2400" i="1" dirty="0"/>
              <a:t>enkel zorg en opleiding + in statuut opgenomen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73DC2525-665C-15C4-5475-472C497E6FD7}"/>
              </a:ext>
            </a:extLst>
          </p:cNvPr>
          <p:cNvSpPr txBox="1"/>
          <p:nvPr/>
        </p:nvSpPr>
        <p:spPr>
          <a:xfrm>
            <a:off x="2912616" y="4362089"/>
            <a:ext cx="92793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nl-BE" sz="3600" b="1" i="1" dirty="0">
                <a:latin typeface="+mj-lt"/>
              </a:rPr>
              <a:t>afbouw aanneembare afwezigheden </a:t>
            </a:r>
            <a:r>
              <a:rPr lang="nl-BE" sz="2800" b="1" i="1" dirty="0">
                <a:latin typeface="+mj-lt"/>
              </a:rPr>
              <a:t>(1/01/2026)</a:t>
            </a:r>
            <a:endParaRPr lang="nl-BE" sz="3600" dirty="0"/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76B3E9E8-9E9D-83DF-B6A8-CCF8E51687A1}"/>
              </a:ext>
            </a:extLst>
          </p:cNvPr>
          <p:cNvSpPr txBox="1"/>
          <p:nvPr/>
        </p:nvSpPr>
        <p:spPr>
          <a:xfrm>
            <a:off x="3603507" y="6073114"/>
            <a:ext cx="7948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nl-BE" sz="2400" b="1" i="1" dirty="0">
                <a:latin typeface="Abadi MT Condensed Light" panose="020B0306030101010103" pitchFamily="34" charset="77"/>
              </a:rPr>
              <a:t>→</a:t>
            </a:r>
            <a:r>
              <a:rPr lang="nl-BE" sz="2800" b="1" i="1" dirty="0">
                <a:latin typeface="+mj-lt"/>
              </a:rPr>
              <a:t> </a:t>
            </a:r>
            <a:r>
              <a:rPr lang="nl-BE" sz="2400" i="1" dirty="0"/>
              <a:t>gedeeltelijke loopbaanonderbreking enkel vanaf 60 jaar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8DC0348D-37C8-3532-1BDB-0A3FF60DC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1302A-B6AB-3B4B-A07E-CDF2D61D3D63}" type="slidenum">
              <a:rPr lang="nl-BE" smtClean="0"/>
              <a:t>10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709871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3C2B3D-222A-37CE-F32F-F82BDE7935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>
            <a:extLst>
              <a:ext uri="{FF2B5EF4-FFF2-40B4-BE49-F238E27FC236}">
                <a16:creationId xmlns:a16="http://schemas.microsoft.com/office/drawing/2014/main" id="{A6174C5D-88F2-22C9-E6BC-C5A7AFF88138}"/>
              </a:ext>
            </a:extLst>
          </p:cNvPr>
          <p:cNvSpPr txBox="1"/>
          <p:nvPr/>
        </p:nvSpPr>
        <p:spPr>
          <a:xfrm>
            <a:off x="10961225" y="234966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BE" dirty="0"/>
          </a:p>
        </p:txBody>
      </p:sp>
      <p:pic>
        <p:nvPicPr>
          <p:cNvPr id="11" name="Afbeelding 10" descr="Afbeelding met tekst, Lettertype, logo, rood&#10;&#10;Automatisch gegenereerde beschrijving">
            <a:extLst>
              <a:ext uri="{FF2B5EF4-FFF2-40B4-BE49-F238E27FC236}">
                <a16:creationId xmlns:a16="http://schemas.microsoft.com/office/drawing/2014/main" id="{A13C73B8-13BD-1111-346A-269C651D71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639" t="4471" r="9244" b="4471"/>
          <a:stretch/>
        </p:blipFill>
        <p:spPr>
          <a:xfrm rot="-5400000">
            <a:off x="-2968427" y="2961640"/>
            <a:ext cx="6906260" cy="982980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4A8BFA8C-2B68-C206-77C0-9CC783A58AC4}"/>
              </a:ext>
            </a:extLst>
          </p:cNvPr>
          <p:cNvSpPr txBox="1"/>
          <p:nvPr/>
        </p:nvSpPr>
        <p:spPr>
          <a:xfrm>
            <a:off x="4215306" y="643731"/>
            <a:ext cx="469763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7200" b="1" dirty="0">
                <a:latin typeface="+mj-lt"/>
              </a:rPr>
              <a:t>Afschaffing </a:t>
            </a:r>
          </a:p>
          <a:p>
            <a:pPr algn="ctr"/>
            <a:r>
              <a:rPr lang="nl-BE" sz="7200" b="1" dirty="0">
                <a:latin typeface="+mj-lt"/>
              </a:rPr>
              <a:t>perequatie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33E73308-2927-7923-6B8E-CDE73A33F243}"/>
              </a:ext>
            </a:extLst>
          </p:cNvPr>
          <p:cNvSpPr txBox="1"/>
          <p:nvPr/>
        </p:nvSpPr>
        <p:spPr>
          <a:xfrm>
            <a:off x="3478514" y="3856122"/>
            <a:ext cx="74827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nl-BE" sz="3600" i="1" dirty="0"/>
              <a:t>evolutie pensioen ∼ evolutie salarissen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7CACFE6B-3A90-763B-4FB8-CCBD318E26A2}"/>
              </a:ext>
            </a:extLst>
          </p:cNvPr>
          <p:cNvSpPr txBox="1"/>
          <p:nvPr/>
        </p:nvSpPr>
        <p:spPr>
          <a:xfrm>
            <a:off x="3478515" y="4619469"/>
            <a:ext cx="75385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nl-BE" sz="3600" i="1" strike="sngStrike" dirty="0"/>
              <a:t>perequatie</a:t>
            </a:r>
            <a:r>
              <a:rPr lang="nl-BE" sz="3600" i="1" dirty="0"/>
              <a:t> ➝ welvaartsenveloppe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5C9DC60D-B058-4D23-1FF8-2D9D4B692867}"/>
              </a:ext>
            </a:extLst>
          </p:cNvPr>
          <p:cNvSpPr txBox="1"/>
          <p:nvPr/>
        </p:nvSpPr>
        <p:spPr>
          <a:xfrm>
            <a:off x="2446020" y="3856123"/>
            <a:ext cx="7658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600" dirty="0"/>
              <a:t>nu</a:t>
            </a:r>
            <a:endParaRPr lang="nl-BE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3391E7A9-DA2D-1407-01A5-695D9E86106E}"/>
              </a:ext>
            </a:extLst>
          </p:cNvPr>
          <p:cNvSpPr txBox="1"/>
          <p:nvPr/>
        </p:nvSpPr>
        <p:spPr>
          <a:xfrm>
            <a:off x="1797803" y="4619469"/>
            <a:ext cx="14140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600" dirty="0"/>
              <a:t>wordt</a:t>
            </a:r>
            <a:endParaRPr lang="nl-BE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57E407B-ACB0-F3B7-2363-C0871FF87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1302A-B6AB-3B4B-A07E-CDF2D61D3D63}" type="slidenum">
              <a:rPr lang="nl-BE" smtClean="0"/>
              <a:t>11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130596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3A335D-E614-54A0-C731-8166431B71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>
            <a:extLst>
              <a:ext uri="{FF2B5EF4-FFF2-40B4-BE49-F238E27FC236}">
                <a16:creationId xmlns:a16="http://schemas.microsoft.com/office/drawing/2014/main" id="{7994CEC7-F99D-BC2A-2783-DF10E58339B8}"/>
              </a:ext>
            </a:extLst>
          </p:cNvPr>
          <p:cNvSpPr txBox="1"/>
          <p:nvPr/>
        </p:nvSpPr>
        <p:spPr>
          <a:xfrm>
            <a:off x="10961225" y="234966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BE" dirty="0"/>
          </a:p>
        </p:txBody>
      </p:sp>
      <p:pic>
        <p:nvPicPr>
          <p:cNvPr id="11" name="Afbeelding 10" descr="Afbeelding met tekst, Lettertype, logo, rood&#10;&#10;Automatisch gegenereerde beschrijving">
            <a:extLst>
              <a:ext uri="{FF2B5EF4-FFF2-40B4-BE49-F238E27FC236}">
                <a16:creationId xmlns:a16="http://schemas.microsoft.com/office/drawing/2014/main" id="{4EA6280D-78E7-F2A5-EAF1-433B6768D0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639" t="4471" r="9244" b="4471"/>
          <a:stretch/>
        </p:blipFill>
        <p:spPr>
          <a:xfrm rot="-5400000">
            <a:off x="-2968427" y="2961640"/>
            <a:ext cx="6906260" cy="982980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5B9F2278-260B-74AB-7F5B-6A09FB220A3A}"/>
              </a:ext>
            </a:extLst>
          </p:cNvPr>
          <p:cNvSpPr txBox="1"/>
          <p:nvPr/>
        </p:nvSpPr>
        <p:spPr>
          <a:xfrm>
            <a:off x="3871784" y="643731"/>
            <a:ext cx="538468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7200" b="1" dirty="0">
                <a:latin typeface="+mj-lt"/>
              </a:rPr>
              <a:t>Aanpassing </a:t>
            </a:r>
          </a:p>
          <a:p>
            <a:pPr algn="ctr"/>
            <a:r>
              <a:rPr lang="nl-BE" sz="7200" b="1" dirty="0">
                <a:latin typeface="+mj-lt"/>
              </a:rPr>
              <a:t>indexregeling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E82CED7F-C456-1D74-3E66-42531C18F46E}"/>
              </a:ext>
            </a:extLst>
          </p:cNvPr>
          <p:cNvSpPr txBox="1"/>
          <p:nvPr/>
        </p:nvSpPr>
        <p:spPr>
          <a:xfrm>
            <a:off x="3478514" y="3525389"/>
            <a:ext cx="74827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nl-BE" sz="3600" dirty="0"/>
              <a:t>2%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80BBBA2D-DFFE-B486-310B-32F6E249AC62}"/>
              </a:ext>
            </a:extLst>
          </p:cNvPr>
          <p:cNvSpPr txBox="1"/>
          <p:nvPr/>
        </p:nvSpPr>
        <p:spPr>
          <a:xfrm>
            <a:off x="3478514" y="4288736"/>
            <a:ext cx="8009851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nl-BE" sz="3600" dirty="0"/>
              <a:t>tot € 5182,64 bruto: 2%</a:t>
            </a:r>
          </a:p>
          <a:p>
            <a:pPr>
              <a:spcAft>
                <a:spcPts val="600"/>
              </a:spcAft>
            </a:pPr>
            <a:r>
              <a:rPr lang="nl-BE" sz="3600" dirty="0"/>
              <a:t>vanaf € 5182,65 bruto: max. € 36,17/jaar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0AE65D44-36E7-CB43-DCED-199AD2559728}"/>
              </a:ext>
            </a:extLst>
          </p:cNvPr>
          <p:cNvSpPr txBox="1"/>
          <p:nvPr/>
        </p:nvSpPr>
        <p:spPr>
          <a:xfrm>
            <a:off x="2446020" y="3525390"/>
            <a:ext cx="7658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600" dirty="0"/>
              <a:t>nu</a:t>
            </a:r>
            <a:endParaRPr lang="nl-BE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629F2D89-D7FA-4CF6-758E-09DDEB3CCAD9}"/>
              </a:ext>
            </a:extLst>
          </p:cNvPr>
          <p:cNvSpPr txBox="1"/>
          <p:nvPr/>
        </p:nvSpPr>
        <p:spPr>
          <a:xfrm>
            <a:off x="1797803" y="4604206"/>
            <a:ext cx="14140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600" dirty="0"/>
              <a:t>wordt</a:t>
            </a:r>
            <a:endParaRPr lang="nl-BE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B0505C5-59FE-D555-7A8A-AE5C22071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1302A-B6AB-3B4B-A07E-CDF2D61D3D63}" type="slidenum">
              <a:rPr lang="nl-BE" smtClean="0"/>
              <a:t>12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24709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FEC0CE-4652-F8B4-2336-D736C735EA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>
            <a:extLst>
              <a:ext uri="{FF2B5EF4-FFF2-40B4-BE49-F238E27FC236}">
                <a16:creationId xmlns:a16="http://schemas.microsoft.com/office/drawing/2014/main" id="{27B0C636-E746-DFB5-3674-84D93B773F46}"/>
              </a:ext>
            </a:extLst>
          </p:cNvPr>
          <p:cNvSpPr txBox="1"/>
          <p:nvPr/>
        </p:nvSpPr>
        <p:spPr>
          <a:xfrm>
            <a:off x="10961225" y="234966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BE" dirty="0"/>
          </a:p>
        </p:txBody>
      </p:sp>
      <p:pic>
        <p:nvPicPr>
          <p:cNvPr id="11" name="Afbeelding 10" descr="Afbeelding met tekst, Lettertype, logo, rood&#10;&#10;Automatisch gegenereerde beschrijving">
            <a:extLst>
              <a:ext uri="{FF2B5EF4-FFF2-40B4-BE49-F238E27FC236}">
                <a16:creationId xmlns:a16="http://schemas.microsoft.com/office/drawing/2014/main" id="{B244D9BB-F6EF-D128-2E64-B7A308AAD4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639" t="4471" r="9244" b="4471"/>
          <a:stretch/>
        </p:blipFill>
        <p:spPr>
          <a:xfrm rot="-5400000">
            <a:off x="-2968427" y="2961640"/>
            <a:ext cx="6906260" cy="982980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09BB9500-5688-8746-13F4-5D273E0F113D}"/>
              </a:ext>
            </a:extLst>
          </p:cNvPr>
          <p:cNvSpPr txBox="1"/>
          <p:nvPr/>
        </p:nvSpPr>
        <p:spPr>
          <a:xfrm>
            <a:off x="3543648" y="659230"/>
            <a:ext cx="610295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7200" b="1" dirty="0">
                <a:latin typeface="+mj-lt"/>
              </a:rPr>
              <a:t>Harmonisering </a:t>
            </a:r>
            <a:br>
              <a:rPr lang="nl-BE" sz="7200" b="1" dirty="0">
                <a:latin typeface="+mj-lt"/>
              </a:rPr>
            </a:br>
            <a:r>
              <a:rPr lang="nl-BE" sz="7200" b="1" dirty="0">
                <a:latin typeface="+mj-lt"/>
              </a:rPr>
              <a:t>vervroeging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3ABC830C-98BC-FBBB-5004-EA143F7020D8}"/>
              </a:ext>
            </a:extLst>
          </p:cNvPr>
          <p:cNvSpPr txBox="1"/>
          <p:nvPr/>
        </p:nvSpPr>
        <p:spPr>
          <a:xfrm>
            <a:off x="3478514" y="3353202"/>
            <a:ext cx="8397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nl-BE" sz="3600" i="1" dirty="0"/>
              <a:t>104 gewerkte/gelijkgestelde dagen = 1 jaar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CBD1480E-4A29-BF26-5EBA-F40BEE63C6F3}"/>
              </a:ext>
            </a:extLst>
          </p:cNvPr>
          <p:cNvSpPr txBox="1"/>
          <p:nvPr/>
        </p:nvSpPr>
        <p:spPr>
          <a:xfrm>
            <a:off x="3478514" y="4116549"/>
            <a:ext cx="82943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nl-BE" sz="3600" i="1" dirty="0"/>
              <a:t>156 gewerkte/gelijkgestelde dagen = 1 jaar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F7A515A5-D754-2C95-4AB1-83257F34056F}"/>
              </a:ext>
            </a:extLst>
          </p:cNvPr>
          <p:cNvSpPr txBox="1"/>
          <p:nvPr/>
        </p:nvSpPr>
        <p:spPr>
          <a:xfrm>
            <a:off x="2446020" y="3353203"/>
            <a:ext cx="7658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600" dirty="0"/>
              <a:t>nu</a:t>
            </a:r>
            <a:endParaRPr lang="nl-BE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D910A11A-2050-ADE9-F26C-8E65837ECC22}"/>
              </a:ext>
            </a:extLst>
          </p:cNvPr>
          <p:cNvSpPr txBox="1"/>
          <p:nvPr/>
        </p:nvSpPr>
        <p:spPr>
          <a:xfrm>
            <a:off x="1797803" y="4116549"/>
            <a:ext cx="14140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600" dirty="0"/>
              <a:t>wordt</a:t>
            </a:r>
            <a:endParaRPr lang="nl-BE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E79B95E-F0BF-04ED-2824-85D4DFE1AF51}"/>
              </a:ext>
            </a:extLst>
          </p:cNvPr>
          <p:cNvSpPr txBox="1"/>
          <p:nvPr/>
        </p:nvSpPr>
        <p:spPr>
          <a:xfrm>
            <a:off x="3581682" y="4992462"/>
            <a:ext cx="76779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nl-BE" sz="3600" i="1" dirty="0"/>
              <a:t>geen behoud van opgebouwde rechten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BEADDAF8-AB45-5E40-8BF2-C4607B7D5AC6}"/>
              </a:ext>
            </a:extLst>
          </p:cNvPr>
          <p:cNvSpPr txBox="1"/>
          <p:nvPr/>
        </p:nvSpPr>
        <p:spPr>
          <a:xfrm>
            <a:off x="2527497" y="5130756"/>
            <a:ext cx="67900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sz="3200" dirty="0"/>
              <a:t>⚠️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75692CA8-D18A-179E-9425-B6F5EE0F957E}"/>
              </a:ext>
            </a:extLst>
          </p:cNvPr>
          <p:cNvSpPr txBox="1"/>
          <p:nvPr/>
        </p:nvSpPr>
        <p:spPr>
          <a:xfrm>
            <a:off x="3581682" y="5613789"/>
            <a:ext cx="8042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nl-BE" sz="3600" i="1" dirty="0"/>
              <a:t>quid eerste schooljaar (max. 104 dagen) ?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A6618EC3-7D8C-2269-5341-DEE55ECFE46A}"/>
              </a:ext>
            </a:extLst>
          </p:cNvPr>
          <p:cNvSpPr txBox="1"/>
          <p:nvPr/>
        </p:nvSpPr>
        <p:spPr>
          <a:xfrm>
            <a:off x="2527497" y="5752083"/>
            <a:ext cx="67900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sz="3200" dirty="0"/>
              <a:t>⚠️</a:t>
            </a:r>
          </a:p>
        </p:txBody>
      </p:sp>
      <p:sp>
        <p:nvSpPr>
          <p:cNvPr id="13" name="Tijdelijke aanduiding voor dianummer 12">
            <a:extLst>
              <a:ext uri="{FF2B5EF4-FFF2-40B4-BE49-F238E27FC236}">
                <a16:creationId xmlns:a16="http://schemas.microsoft.com/office/drawing/2014/main" id="{C39D2916-C33F-F061-AF83-453826243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1302A-B6AB-3B4B-A07E-CDF2D61D3D63}" type="slidenum">
              <a:rPr lang="nl-BE" smtClean="0"/>
              <a:t>13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276708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40F783-955C-6C98-D2EB-EB4D5FBA0D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>
            <a:extLst>
              <a:ext uri="{FF2B5EF4-FFF2-40B4-BE49-F238E27FC236}">
                <a16:creationId xmlns:a16="http://schemas.microsoft.com/office/drawing/2014/main" id="{2470D70A-A138-CD20-3607-CC2F356029EF}"/>
              </a:ext>
            </a:extLst>
          </p:cNvPr>
          <p:cNvSpPr txBox="1"/>
          <p:nvPr/>
        </p:nvSpPr>
        <p:spPr>
          <a:xfrm>
            <a:off x="10961225" y="234966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BE" dirty="0"/>
          </a:p>
        </p:txBody>
      </p:sp>
      <p:pic>
        <p:nvPicPr>
          <p:cNvPr id="11" name="Afbeelding 10" descr="Afbeelding met tekst, Lettertype, logo, rood&#10;&#10;Automatisch gegenereerde beschrijving">
            <a:extLst>
              <a:ext uri="{FF2B5EF4-FFF2-40B4-BE49-F238E27FC236}">
                <a16:creationId xmlns:a16="http://schemas.microsoft.com/office/drawing/2014/main" id="{13FC498D-362D-E2DC-0FB0-B3112123E2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639" t="4471" r="9244" b="4471"/>
          <a:stretch/>
        </p:blipFill>
        <p:spPr>
          <a:xfrm rot="-5400000">
            <a:off x="-2968427" y="2961640"/>
            <a:ext cx="6906260" cy="982980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0BB942C7-406D-0BF4-4798-6E3FAE8CE708}"/>
              </a:ext>
            </a:extLst>
          </p:cNvPr>
          <p:cNvSpPr txBox="1"/>
          <p:nvPr/>
        </p:nvSpPr>
        <p:spPr>
          <a:xfrm>
            <a:off x="3099090" y="628233"/>
            <a:ext cx="733303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7200" b="1" dirty="0">
                <a:latin typeface="+mj-lt"/>
              </a:rPr>
              <a:t>Extra mogelijkheid</a:t>
            </a:r>
          </a:p>
          <a:p>
            <a:pPr algn="ctr"/>
            <a:r>
              <a:rPr lang="nl-BE" sz="7200" b="1" dirty="0">
                <a:latin typeface="+mj-lt"/>
              </a:rPr>
              <a:t>vervroeging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2FB3F029-8FE6-0435-9420-1E652A63F637}"/>
              </a:ext>
            </a:extLst>
          </p:cNvPr>
          <p:cNvSpPr txBox="1"/>
          <p:nvPr/>
        </p:nvSpPr>
        <p:spPr>
          <a:xfrm>
            <a:off x="2446020" y="3559853"/>
            <a:ext cx="7658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600" dirty="0"/>
              <a:t>nu</a:t>
            </a:r>
            <a:endParaRPr lang="nl-BE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FF1943E8-EAC6-87D6-2FF0-0A1C2696870F}"/>
              </a:ext>
            </a:extLst>
          </p:cNvPr>
          <p:cNvSpPr txBox="1"/>
          <p:nvPr/>
        </p:nvSpPr>
        <p:spPr>
          <a:xfrm>
            <a:off x="1797803" y="5065694"/>
            <a:ext cx="14140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600" dirty="0"/>
              <a:t>wordt</a:t>
            </a:r>
            <a:endParaRPr lang="nl-BE" dirty="0"/>
          </a:p>
        </p:txBody>
      </p:sp>
      <p:graphicFrame>
        <p:nvGraphicFramePr>
          <p:cNvPr id="7" name="Tabel 6">
            <a:extLst>
              <a:ext uri="{FF2B5EF4-FFF2-40B4-BE49-F238E27FC236}">
                <a16:creationId xmlns:a16="http://schemas.microsoft.com/office/drawing/2014/main" id="{6914892E-06DA-7E07-1DA7-6D6D28D140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6850840"/>
              </p:ext>
            </p:extLst>
          </p:nvPr>
        </p:nvGraphicFramePr>
        <p:xfrm>
          <a:off x="3649965" y="3303898"/>
          <a:ext cx="6947999" cy="115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73575">
                  <a:extLst>
                    <a:ext uri="{9D8B030D-6E8A-4147-A177-3AD203B41FA5}">
                      <a16:colId xmlns:a16="http://schemas.microsoft.com/office/drawing/2014/main" val="40023208"/>
                    </a:ext>
                  </a:extLst>
                </a:gridCol>
                <a:gridCol w="893606">
                  <a:extLst>
                    <a:ext uri="{9D8B030D-6E8A-4147-A177-3AD203B41FA5}">
                      <a16:colId xmlns:a16="http://schemas.microsoft.com/office/drawing/2014/main" val="749998453"/>
                    </a:ext>
                  </a:extLst>
                </a:gridCol>
                <a:gridCol w="893606">
                  <a:extLst>
                    <a:ext uri="{9D8B030D-6E8A-4147-A177-3AD203B41FA5}">
                      <a16:colId xmlns:a16="http://schemas.microsoft.com/office/drawing/2014/main" val="78049729"/>
                    </a:ext>
                  </a:extLst>
                </a:gridCol>
                <a:gridCol w="893606">
                  <a:extLst>
                    <a:ext uri="{9D8B030D-6E8A-4147-A177-3AD203B41FA5}">
                      <a16:colId xmlns:a16="http://schemas.microsoft.com/office/drawing/2014/main" val="3160910830"/>
                    </a:ext>
                  </a:extLst>
                </a:gridCol>
                <a:gridCol w="893606">
                  <a:extLst>
                    <a:ext uri="{9D8B030D-6E8A-4147-A177-3AD203B41FA5}">
                      <a16:colId xmlns:a16="http://schemas.microsoft.com/office/drawing/2014/main" val="17738308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BE" sz="3200" i="1" dirty="0">
                          <a:solidFill>
                            <a:sysClr val="windowText" lastClr="000000"/>
                          </a:solidFill>
                        </a:rPr>
                        <a:t>leeftijd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3200" i="1" dirty="0">
                          <a:solidFill>
                            <a:sysClr val="windowText" lastClr="000000"/>
                          </a:solidFill>
                        </a:rPr>
                        <a:t>60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3200" i="1" dirty="0">
                          <a:solidFill>
                            <a:sysClr val="windowText" lastClr="000000"/>
                          </a:solidFill>
                        </a:rPr>
                        <a:t>61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3200" i="1" dirty="0">
                          <a:solidFill>
                            <a:sysClr val="windowText" lastClr="000000"/>
                          </a:solidFill>
                        </a:rPr>
                        <a:t>62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3200" i="1" dirty="0">
                          <a:solidFill>
                            <a:sysClr val="windowText" lastClr="000000"/>
                          </a:solidFill>
                        </a:rPr>
                        <a:t>64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6792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BE" sz="3200" i="1" dirty="0">
                          <a:solidFill>
                            <a:sysClr val="windowText" lastClr="000000"/>
                          </a:solidFill>
                        </a:rPr>
                        <a:t>loopbaanjaren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3200" i="1" dirty="0">
                          <a:solidFill>
                            <a:sysClr val="windowText" lastClr="000000"/>
                          </a:solidFill>
                        </a:rPr>
                        <a:t>44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3200" i="1" dirty="0">
                          <a:solidFill>
                            <a:sysClr val="windowText" lastClr="000000"/>
                          </a:solidFill>
                        </a:rPr>
                        <a:t>43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3200" i="1" dirty="0">
                          <a:solidFill>
                            <a:sysClr val="windowText" lastClr="000000"/>
                          </a:solidFill>
                        </a:rPr>
                        <a:t>43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3200" i="1" dirty="0">
                          <a:solidFill>
                            <a:sysClr val="windowText" lastClr="000000"/>
                          </a:solidFill>
                        </a:rPr>
                        <a:t>42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5717180"/>
                  </a:ext>
                </a:extLst>
              </a:tr>
            </a:tbl>
          </a:graphicData>
        </a:graphic>
      </p:graphicFrame>
      <p:graphicFrame>
        <p:nvGraphicFramePr>
          <p:cNvPr id="8" name="Tabel 7">
            <a:extLst>
              <a:ext uri="{FF2B5EF4-FFF2-40B4-BE49-F238E27FC236}">
                <a16:creationId xmlns:a16="http://schemas.microsoft.com/office/drawing/2014/main" id="{AF7FC72D-0F2D-DBF4-8364-070165A2C0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6284571"/>
              </p:ext>
            </p:extLst>
          </p:nvPr>
        </p:nvGraphicFramePr>
        <p:xfrm>
          <a:off x="3649965" y="4809739"/>
          <a:ext cx="7495991" cy="115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13775">
                  <a:extLst>
                    <a:ext uri="{9D8B030D-6E8A-4147-A177-3AD203B41FA5}">
                      <a16:colId xmlns:a16="http://schemas.microsoft.com/office/drawing/2014/main" val="40023208"/>
                    </a:ext>
                  </a:extLst>
                </a:gridCol>
                <a:gridCol w="4082216">
                  <a:extLst>
                    <a:ext uri="{9D8B030D-6E8A-4147-A177-3AD203B41FA5}">
                      <a16:colId xmlns:a16="http://schemas.microsoft.com/office/drawing/2014/main" val="7499984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BE" sz="3200" i="1" dirty="0">
                          <a:solidFill>
                            <a:sysClr val="windowText" lastClr="000000"/>
                          </a:solidFill>
                        </a:rPr>
                        <a:t>leeftijd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nl-BE" sz="3200" i="1" dirty="0">
                          <a:solidFill>
                            <a:sysClr val="windowText" lastClr="000000"/>
                          </a:solidFill>
                        </a:rPr>
                        <a:t>  60, 61, 62, …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6792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BE" sz="3200" i="1" dirty="0">
                          <a:solidFill>
                            <a:sysClr val="windowText" lastClr="000000"/>
                          </a:solidFill>
                        </a:rPr>
                        <a:t>loopbaanjaren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3200" i="1" dirty="0">
                          <a:solidFill>
                            <a:sysClr val="windowText" lastClr="000000"/>
                          </a:solidFill>
                        </a:rPr>
                        <a:t>        42 </a:t>
                      </a:r>
                      <a:r>
                        <a:rPr lang="nl-BE" sz="2000" i="1" dirty="0">
                          <a:solidFill>
                            <a:sysClr val="windowText" lastClr="000000"/>
                          </a:solidFill>
                        </a:rPr>
                        <a:t>(x 234 effectieve dagen)</a:t>
                      </a:r>
                      <a:endParaRPr lang="nl-BE" sz="3200" i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5717180"/>
                  </a:ext>
                </a:extLst>
              </a:tr>
            </a:tbl>
          </a:graphicData>
        </a:graphic>
      </p:graphicFrame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672A985E-67FF-9707-CC58-8CE9E0697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1302A-B6AB-3B4B-A07E-CDF2D61D3D63}" type="slidenum">
              <a:rPr lang="nl-BE" smtClean="0"/>
              <a:t>14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239203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AE4050-E294-4ED0-CA1E-E116E2B427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>
            <a:extLst>
              <a:ext uri="{FF2B5EF4-FFF2-40B4-BE49-F238E27FC236}">
                <a16:creationId xmlns:a16="http://schemas.microsoft.com/office/drawing/2014/main" id="{0D88098F-C903-E955-9EBF-2B4B29276AED}"/>
              </a:ext>
            </a:extLst>
          </p:cNvPr>
          <p:cNvSpPr txBox="1"/>
          <p:nvPr/>
        </p:nvSpPr>
        <p:spPr>
          <a:xfrm>
            <a:off x="10961225" y="234966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BE" dirty="0"/>
          </a:p>
        </p:txBody>
      </p:sp>
      <p:pic>
        <p:nvPicPr>
          <p:cNvPr id="11" name="Afbeelding 10" descr="Afbeelding met tekst, Lettertype, logo, rood&#10;&#10;Automatisch gegenereerde beschrijving">
            <a:extLst>
              <a:ext uri="{FF2B5EF4-FFF2-40B4-BE49-F238E27FC236}">
                <a16:creationId xmlns:a16="http://schemas.microsoft.com/office/drawing/2014/main" id="{3A10E220-1E6D-4730-17E4-7C6F641459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639" t="4471" r="9244" b="4471"/>
          <a:stretch/>
        </p:blipFill>
        <p:spPr>
          <a:xfrm rot="-5400000">
            <a:off x="-2968427" y="2961640"/>
            <a:ext cx="6906260" cy="982980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D3344C7C-C329-3090-6E51-A444D227BA6D}"/>
              </a:ext>
            </a:extLst>
          </p:cNvPr>
          <p:cNvSpPr txBox="1"/>
          <p:nvPr/>
        </p:nvSpPr>
        <p:spPr>
          <a:xfrm>
            <a:off x="3969902" y="643732"/>
            <a:ext cx="528144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7200" b="1" dirty="0">
                <a:latin typeface="+mj-lt"/>
              </a:rPr>
              <a:t>Invoering </a:t>
            </a:r>
          </a:p>
          <a:p>
            <a:pPr algn="ctr"/>
            <a:r>
              <a:rPr lang="nl-BE" sz="7200" b="1" dirty="0">
                <a:latin typeface="+mj-lt"/>
              </a:rPr>
              <a:t>bonus/malus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F681C299-5FB8-3B0A-3A42-682224C865F8}"/>
              </a:ext>
            </a:extLst>
          </p:cNvPr>
          <p:cNvSpPr txBox="1"/>
          <p:nvPr/>
        </p:nvSpPr>
        <p:spPr>
          <a:xfrm>
            <a:off x="2411997" y="3453130"/>
            <a:ext cx="8397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nl-BE" sz="3600" dirty="0"/>
              <a:t>pensioen </a:t>
            </a:r>
            <a:r>
              <a:rPr lang="nl-BE" sz="3600" b="1" dirty="0"/>
              <a:t>vóór</a:t>
            </a:r>
            <a:r>
              <a:rPr lang="nl-BE" sz="3600" dirty="0"/>
              <a:t> wettelijke pensioenleeftijd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6EA7A4AF-6024-7144-6F92-E1EB104BACE8}"/>
              </a:ext>
            </a:extLst>
          </p:cNvPr>
          <p:cNvSpPr txBox="1"/>
          <p:nvPr/>
        </p:nvSpPr>
        <p:spPr>
          <a:xfrm>
            <a:off x="2411997" y="5051483"/>
            <a:ext cx="44574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nl-BE" sz="3600" b="1" dirty="0"/>
              <a:t>malus</a:t>
            </a:r>
            <a:r>
              <a:rPr lang="nl-BE" sz="3600" dirty="0"/>
              <a:t> ∼ geboortejaar</a:t>
            </a:r>
          </a:p>
        </p:txBody>
      </p:sp>
      <p:graphicFrame>
        <p:nvGraphicFramePr>
          <p:cNvPr id="6" name="Tabel 5">
            <a:extLst>
              <a:ext uri="{FF2B5EF4-FFF2-40B4-BE49-F238E27FC236}">
                <a16:creationId xmlns:a16="http://schemas.microsoft.com/office/drawing/2014/main" id="{89B4D6F9-EBF2-A7C6-DAF6-28ABE8197E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7486417"/>
              </p:ext>
            </p:extLst>
          </p:nvPr>
        </p:nvGraphicFramePr>
        <p:xfrm>
          <a:off x="7022105" y="4277369"/>
          <a:ext cx="4362175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65001">
                  <a:extLst>
                    <a:ext uri="{9D8B030D-6E8A-4147-A177-3AD203B41FA5}">
                      <a16:colId xmlns:a16="http://schemas.microsoft.com/office/drawing/2014/main" val="661323613"/>
                    </a:ext>
                  </a:extLst>
                </a:gridCol>
                <a:gridCol w="1297174">
                  <a:extLst>
                    <a:ext uri="{9D8B030D-6E8A-4147-A177-3AD203B41FA5}">
                      <a16:colId xmlns:a16="http://schemas.microsoft.com/office/drawing/2014/main" val="4046143986"/>
                    </a:ext>
                  </a:extLst>
                </a:gridCol>
              </a:tblGrid>
              <a:tr h="546100">
                <a:tc>
                  <a:txBody>
                    <a:bodyPr/>
                    <a:lstStyle/>
                    <a:p>
                      <a:r>
                        <a:rPr lang="nl-BE" sz="2400" b="0" dirty="0">
                          <a:solidFill>
                            <a:schemeClr val="tx1"/>
                          </a:solidFill>
                        </a:rPr>
                        <a:t>t.e.m.  </a:t>
                      </a:r>
                      <a:r>
                        <a:rPr lang="nl-BE" sz="3600" b="0" dirty="0">
                          <a:solidFill>
                            <a:schemeClr val="tx1"/>
                          </a:solidFill>
                        </a:rPr>
                        <a:t>1965</a:t>
                      </a:r>
                      <a:endParaRPr lang="nl-BE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BE" sz="3600" b="0" dirty="0">
                          <a:solidFill>
                            <a:schemeClr val="tx1"/>
                          </a:solidFill>
                        </a:rPr>
                        <a:t>-2 %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9306879"/>
                  </a:ext>
                </a:extLst>
              </a:tr>
              <a:tr h="546100">
                <a:tc>
                  <a:txBody>
                    <a:bodyPr/>
                    <a:lstStyle/>
                    <a:p>
                      <a:r>
                        <a:rPr lang="nl-BE" sz="3600" b="0" dirty="0">
                          <a:solidFill>
                            <a:schemeClr val="tx1"/>
                          </a:solidFill>
                        </a:rPr>
                        <a:t>1965 </a:t>
                      </a:r>
                      <a:r>
                        <a:rPr lang="nl-BE" sz="2400" b="0" dirty="0">
                          <a:solidFill>
                            <a:schemeClr val="tx1"/>
                          </a:solidFill>
                        </a:rPr>
                        <a:t>t.e.m.</a:t>
                      </a:r>
                      <a:r>
                        <a:rPr lang="nl-BE" sz="48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BE" sz="3600" b="0" dirty="0">
                          <a:solidFill>
                            <a:schemeClr val="tx1"/>
                          </a:solidFill>
                        </a:rPr>
                        <a:t>1974</a:t>
                      </a:r>
                      <a:endParaRPr lang="nl-BE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BE" sz="3600" b="0" dirty="0">
                          <a:solidFill>
                            <a:schemeClr val="tx1"/>
                          </a:solidFill>
                        </a:rPr>
                        <a:t>-4 %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6405926"/>
                  </a:ext>
                </a:extLst>
              </a:tr>
              <a:tr h="546100">
                <a:tc>
                  <a:txBody>
                    <a:bodyPr/>
                    <a:lstStyle/>
                    <a:p>
                      <a:r>
                        <a:rPr lang="nl-BE" sz="3600" b="0" dirty="0">
                          <a:solidFill>
                            <a:schemeClr val="tx1"/>
                          </a:solidFill>
                        </a:rPr>
                        <a:t>1975</a:t>
                      </a:r>
                      <a:r>
                        <a:rPr lang="nl-BE" sz="28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BE" sz="2400" b="0" dirty="0">
                          <a:solidFill>
                            <a:schemeClr val="tx1"/>
                          </a:solidFill>
                        </a:rPr>
                        <a:t>en later</a:t>
                      </a:r>
                      <a:endParaRPr lang="nl-BE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BE" sz="3600" b="0" dirty="0">
                          <a:solidFill>
                            <a:schemeClr val="tx1"/>
                          </a:solidFill>
                        </a:rPr>
                        <a:t>-5 %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218135"/>
                  </a:ext>
                </a:extLst>
              </a:tr>
            </a:tbl>
          </a:graphicData>
        </a:graphic>
      </p:graphicFrame>
      <p:sp>
        <p:nvSpPr>
          <p:cNvPr id="7" name="Tekstvak 6">
            <a:extLst>
              <a:ext uri="{FF2B5EF4-FFF2-40B4-BE49-F238E27FC236}">
                <a16:creationId xmlns:a16="http://schemas.microsoft.com/office/drawing/2014/main" id="{2DA10EA4-B256-B10C-17F4-BA5377AEA44E}"/>
              </a:ext>
            </a:extLst>
          </p:cNvPr>
          <p:cNvSpPr txBox="1"/>
          <p:nvPr/>
        </p:nvSpPr>
        <p:spPr>
          <a:xfrm rot="5400000">
            <a:off x="2751076" y="4256847"/>
            <a:ext cx="68480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4400" b="1" dirty="0"/>
              <a:t>⇒</a:t>
            </a:r>
            <a:endParaRPr lang="nl-BE" sz="2800" b="1" dirty="0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7A489AF5-C816-30C0-7CA1-ACEDA0A8C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1302A-B6AB-3B4B-A07E-CDF2D61D3D63}" type="slidenum">
              <a:rPr lang="nl-BE" smtClean="0"/>
              <a:t>15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573095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62CA24-1BCF-180E-ACD9-C3DED7B87A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>
            <a:extLst>
              <a:ext uri="{FF2B5EF4-FFF2-40B4-BE49-F238E27FC236}">
                <a16:creationId xmlns:a16="http://schemas.microsoft.com/office/drawing/2014/main" id="{FBC33435-86A0-8745-6459-843CD0636CCD}"/>
              </a:ext>
            </a:extLst>
          </p:cNvPr>
          <p:cNvSpPr txBox="1"/>
          <p:nvPr/>
        </p:nvSpPr>
        <p:spPr>
          <a:xfrm>
            <a:off x="10961225" y="234966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BE" dirty="0"/>
          </a:p>
        </p:txBody>
      </p:sp>
      <p:pic>
        <p:nvPicPr>
          <p:cNvPr id="11" name="Afbeelding 10" descr="Afbeelding met tekst, Lettertype, logo, rood&#10;&#10;Automatisch gegenereerde beschrijving">
            <a:extLst>
              <a:ext uri="{FF2B5EF4-FFF2-40B4-BE49-F238E27FC236}">
                <a16:creationId xmlns:a16="http://schemas.microsoft.com/office/drawing/2014/main" id="{1945E42C-DFA5-FCC4-1BE2-CA87E56C8E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639" t="4471" r="9244" b="4471"/>
          <a:stretch/>
        </p:blipFill>
        <p:spPr>
          <a:xfrm rot="-5400000">
            <a:off x="-2968427" y="2961640"/>
            <a:ext cx="6906260" cy="982980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8EFC97A1-09E9-910E-B9DC-367B5B195007}"/>
              </a:ext>
            </a:extLst>
          </p:cNvPr>
          <p:cNvSpPr txBox="1"/>
          <p:nvPr/>
        </p:nvSpPr>
        <p:spPr>
          <a:xfrm>
            <a:off x="3969902" y="643732"/>
            <a:ext cx="528144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7200" b="1" dirty="0">
                <a:latin typeface="+mj-lt"/>
              </a:rPr>
              <a:t>Invoering </a:t>
            </a:r>
          </a:p>
          <a:p>
            <a:pPr algn="ctr"/>
            <a:r>
              <a:rPr lang="nl-BE" sz="7200" b="1" dirty="0">
                <a:latin typeface="+mj-lt"/>
              </a:rPr>
              <a:t>bonus/malus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13D1DE34-8466-F9E0-6FF4-C12458B8B8DE}"/>
              </a:ext>
            </a:extLst>
          </p:cNvPr>
          <p:cNvSpPr txBox="1"/>
          <p:nvPr/>
        </p:nvSpPr>
        <p:spPr>
          <a:xfrm>
            <a:off x="2371510" y="3045258"/>
            <a:ext cx="8397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nl-BE" sz="3600" b="1" dirty="0"/>
              <a:t>geen</a:t>
            </a:r>
            <a:r>
              <a:rPr lang="nl-BE" sz="3600" dirty="0"/>
              <a:t> </a:t>
            </a:r>
            <a:r>
              <a:rPr lang="nl-BE" sz="3600" b="1" dirty="0"/>
              <a:t>malus</a:t>
            </a:r>
            <a:r>
              <a:rPr lang="nl-BE" sz="3600" dirty="0"/>
              <a:t> indien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6FBA5E59-FD01-9DC5-A3A3-39ED8ECCA911}"/>
              </a:ext>
            </a:extLst>
          </p:cNvPr>
          <p:cNvSpPr txBox="1"/>
          <p:nvPr/>
        </p:nvSpPr>
        <p:spPr>
          <a:xfrm>
            <a:off x="2645830" y="3865889"/>
            <a:ext cx="8887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nl-BE" sz="3600" dirty="0"/>
              <a:t>35 loopbaanjaren van 156 dagen </a:t>
            </a:r>
            <a:r>
              <a:rPr lang="nl-BE" dirty="0"/>
              <a:t>(effectief of gelijkgesteld)</a:t>
            </a:r>
            <a:endParaRPr lang="nl-BE" sz="3600" dirty="0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E79CAAEB-8C91-1CCD-D4A8-059CD15A0216}"/>
              </a:ext>
            </a:extLst>
          </p:cNvPr>
          <p:cNvSpPr txBox="1"/>
          <p:nvPr/>
        </p:nvSpPr>
        <p:spPr>
          <a:xfrm>
            <a:off x="2645830" y="4714326"/>
            <a:ext cx="9309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nl-BE" sz="3600" dirty="0"/>
              <a:t>7020 dagen over alle loopbaanjaren </a:t>
            </a:r>
            <a:r>
              <a:rPr lang="nl-BE" dirty="0"/>
              <a:t>(effectief of gelijkgesteld)</a:t>
            </a:r>
            <a:endParaRPr lang="nl-BE" sz="3600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4348910C-8009-4C9F-859B-57BF1342DC94}"/>
              </a:ext>
            </a:extLst>
          </p:cNvPr>
          <p:cNvSpPr txBox="1"/>
          <p:nvPr/>
        </p:nvSpPr>
        <p:spPr>
          <a:xfrm>
            <a:off x="2371510" y="4428607"/>
            <a:ext cx="421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/>
              <a:t>én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7E5752BF-6721-CE26-BC11-A2721A54861D}"/>
              </a:ext>
            </a:extLst>
          </p:cNvPr>
          <p:cNvSpPr txBox="1"/>
          <p:nvPr/>
        </p:nvSpPr>
        <p:spPr>
          <a:xfrm>
            <a:off x="3148750" y="5562763"/>
            <a:ext cx="7789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nl-BE" sz="2400" dirty="0"/>
              <a:t>zorgverlof, tijdelijke werkloosheid, legerdienst = gelijkgesteld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1F3FE57A-3C0E-E14F-06DD-1E86265D6289}"/>
              </a:ext>
            </a:extLst>
          </p:cNvPr>
          <p:cNvSpPr txBox="1"/>
          <p:nvPr/>
        </p:nvSpPr>
        <p:spPr>
          <a:xfrm>
            <a:off x="2575412" y="5625644"/>
            <a:ext cx="57333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sz="2400" dirty="0"/>
              <a:t>⚠️</a:t>
            </a:r>
            <a:endParaRPr lang="nl-BE" sz="3200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C31F748-627D-AD0E-F36C-6746C5813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1302A-B6AB-3B4B-A07E-CDF2D61D3D63}" type="slidenum">
              <a:rPr lang="nl-BE" smtClean="0"/>
              <a:t>16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970560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935D4B-4720-245D-2559-8D99C0FBAF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>
            <a:extLst>
              <a:ext uri="{FF2B5EF4-FFF2-40B4-BE49-F238E27FC236}">
                <a16:creationId xmlns:a16="http://schemas.microsoft.com/office/drawing/2014/main" id="{C65A4049-3CEB-C2B1-CBBE-1CC5CE92653B}"/>
              </a:ext>
            </a:extLst>
          </p:cNvPr>
          <p:cNvSpPr txBox="1"/>
          <p:nvPr/>
        </p:nvSpPr>
        <p:spPr>
          <a:xfrm>
            <a:off x="10961225" y="234966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BE" dirty="0"/>
          </a:p>
        </p:txBody>
      </p:sp>
      <p:pic>
        <p:nvPicPr>
          <p:cNvPr id="11" name="Afbeelding 10" descr="Afbeelding met tekst, Lettertype, logo, rood&#10;&#10;Automatisch gegenereerde beschrijving">
            <a:extLst>
              <a:ext uri="{FF2B5EF4-FFF2-40B4-BE49-F238E27FC236}">
                <a16:creationId xmlns:a16="http://schemas.microsoft.com/office/drawing/2014/main" id="{FAA2712C-2D08-EC95-1F81-F58CF73596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639" t="4471" r="9244" b="4471"/>
          <a:stretch/>
        </p:blipFill>
        <p:spPr>
          <a:xfrm rot="-5400000">
            <a:off x="-2968427" y="2961640"/>
            <a:ext cx="6906260" cy="982980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8052D2B1-F9A1-6B9B-1D52-6262F5D1C609}"/>
              </a:ext>
            </a:extLst>
          </p:cNvPr>
          <p:cNvSpPr txBox="1"/>
          <p:nvPr/>
        </p:nvSpPr>
        <p:spPr>
          <a:xfrm>
            <a:off x="3969902" y="643732"/>
            <a:ext cx="528144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7200" b="1" dirty="0">
                <a:latin typeface="+mj-lt"/>
              </a:rPr>
              <a:t>Invoering </a:t>
            </a:r>
          </a:p>
          <a:p>
            <a:pPr algn="ctr"/>
            <a:r>
              <a:rPr lang="nl-BE" sz="7200" b="1" dirty="0">
                <a:latin typeface="+mj-lt"/>
              </a:rPr>
              <a:t>bonus/malus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56E0B861-0F50-7BB3-FA65-1DD62DAC96E9}"/>
              </a:ext>
            </a:extLst>
          </p:cNvPr>
          <p:cNvSpPr txBox="1"/>
          <p:nvPr/>
        </p:nvSpPr>
        <p:spPr>
          <a:xfrm>
            <a:off x="2411997" y="3453130"/>
            <a:ext cx="8397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nl-BE" sz="3600" dirty="0"/>
              <a:t>pensioen </a:t>
            </a:r>
            <a:r>
              <a:rPr lang="nl-BE" sz="3600" b="1" dirty="0"/>
              <a:t>ná</a:t>
            </a:r>
            <a:r>
              <a:rPr lang="nl-BE" sz="3600" dirty="0"/>
              <a:t> wettelijke pensioenleeftijd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F396BF29-364A-D3EE-3AD8-C9DD45F7BC32}"/>
              </a:ext>
            </a:extLst>
          </p:cNvPr>
          <p:cNvSpPr txBox="1"/>
          <p:nvPr/>
        </p:nvSpPr>
        <p:spPr>
          <a:xfrm>
            <a:off x="2411997" y="5040053"/>
            <a:ext cx="4362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nl-BE" sz="3600" b="1" dirty="0"/>
              <a:t>bonus</a:t>
            </a:r>
            <a:r>
              <a:rPr lang="nl-BE" sz="3600" dirty="0"/>
              <a:t> ∼ geboortejaar</a:t>
            </a:r>
          </a:p>
        </p:txBody>
      </p:sp>
      <p:graphicFrame>
        <p:nvGraphicFramePr>
          <p:cNvPr id="6" name="Tabel 5">
            <a:extLst>
              <a:ext uri="{FF2B5EF4-FFF2-40B4-BE49-F238E27FC236}">
                <a16:creationId xmlns:a16="http://schemas.microsoft.com/office/drawing/2014/main" id="{B3971DCC-262D-9A98-93C1-3CDC599350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7362891"/>
              </p:ext>
            </p:extLst>
          </p:nvPr>
        </p:nvGraphicFramePr>
        <p:xfrm>
          <a:off x="7022105" y="4277369"/>
          <a:ext cx="4362175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65001">
                  <a:extLst>
                    <a:ext uri="{9D8B030D-6E8A-4147-A177-3AD203B41FA5}">
                      <a16:colId xmlns:a16="http://schemas.microsoft.com/office/drawing/2014/main" val="661323613"/>
                    </a:ext>
                  </a:extLst>
                </a:gridCol>
                <a:gridCol w="1297174">
                  <a:extLst>
                    <a:ext uri="{9D8B030D-6E8A-4147-A177-3AD203B41FA5}">
                      <a16:colId xmlns:a16="http://schemas.microsoft.com/office/drawing/2014/main" val="4046143986"/>
                    </a:ext>
                  </a:extLst>
                </a:gridCol>
              </a:tblGrid>
              <a:tr h="546100">
                <a:tc>
                  <a:txBody>
                    <a:bodyPr/>
                    <a:lstStyle/>
                    <a:p>
                      <a:r>
                        <a:rPr lang="nl-BE" sz="2400" b="0" dirty="0">
                          <a:solidFill>
                            <a:schemeClr val="tx1"/>
                          </a:solidFill>
                        </a:rPr>
                        <a:t>t.e.m.  </a:t>
                      </a:r>
                      <a:r>
                        <a:rPr lang="nl-BE" sz="3600" b="0" dirty="0">
                          <a:solidFill>
                            <a:schemeClr val="tx1"/>
                          </a:solidFill>
                        </a:rPr>
                        <a:t>1962</a:t>
                      </a:r>
                      <a:endParaRPr lang="nl-BE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BE" sz="3600" b="0" dirty="0">
                          <a:solidFill>
                            <a:schemeClr val="tx1"/>
                          </a:solidFill>
                        </a:rPr>
                        <a:t>+2 %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9306879"/>
                  </a:ext>
                </a:extLst>
              </a:tr>
              <a:tr h="546100">
                <a:tc>
                  <a:txBody>
                    <a:bodyPr/>
                    <a:lstStyle/>
                    <a:p>
                      <a:r>
                        <a:rPr lang="nl-BE" sz="3600" b="0" dirty="0">
                          <a:solidFill>
                            <a:schemeClr val="tx1"/>
                          </a:solidFill>
                        </a:rPr>
                        <a:t>1963 </a:t>
                      </a:r>
                      <a:r>
                        <a:rPr lang="nl-BE" sz="2400" b="0" dirty="0">
                          <a:solidFill>
                            <a:schemeClr val="tx1"/>
                          </a:solidFill>
                        </a:rPr>
                        <a:t>t.e.m.</a:t>
                      </a:r>
                      <a:r>
                        <a:rPr lang="nl-BE" sz="48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BE" sz="3600" b="0" dirty="0">
                          <a:solidFill>
                            <a:schemeClr val="tx1"/>
                          </a:solidFill>
                        </a:rPr>
                        <a:t>1972</a:t>
                      </a:r>
                      <a:endParaRPr lang="nl-BE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BE" sz="3600" b="0" dirty="0">
                          <a:solidFill>
                            <a:schemeClr val="tx1"/>
                          </a:solidFill>
                        </a:rPr>
                        <a:t>+4 %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6405926"/>
                  </a:ext>
                </a:extLst>
              </a:tr>
              <a:tr h="546100">
                <a:tc>
                  <a:txBody>
                    <a:bodyPr/>
                    <a:lstStyle/>
                    <a:p>
                      <a:r>
                        <a:rPr lang="nl-BE" sz="3600" b="0" dirty="0">
                          <a:solidFill>
                            <a:schemeClr val="tx1"/>
                          </a:solidFill>
                        </a:rPr>
                        <a:t>1973</a:t>
                      </a:r>
                      <a:r>
                        <a:rPr lang="nl-BE" sz="28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BE" sz="2400" b="0" dirty="0">
                          <a:solidFill>
                            <a:schemeClr val="tx1"/>
                          </a:solidFill>
                        </a:rPr>
                        <a:t>en later</a:t>
                      </a:r>
                      <a:endParaRPr lang="nl-BE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BE" sz="3600" b="0" dirty="0">
                          <a:solidFill>
                            <a:schemeClr val="tx1"/>
                          </a:solidFill>
                        </a:rPr>
                        <a:t>+5 %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218135"/>
                  </a:ext>
                </a:extLst>
              </a:tr>
            </a:tbl>
          </a:graphicData>
        </a:graphic>
      </p:graphicFrame>
      <p:sp>
        <p:nvSpPr>
          <p:cNvPr id="7" name="Tekstvak 6">
            <a:extLst>
              <a:ext uri="{FF2B5EF4-FFF2-40B4-BE49-F238E27FC236}">
                <a16:creationId xmlns:a16="http://schemas.microsoft.com/office/drawing/2014/main" id="{B41FE4AD-17E0-E4CB-C105-95D28FF70F92}"/>
              </a:ext>
            </a:extLst>
          </p:cNvPr>
          <p:cNvSpPr txBox="1"/>
          <p:nvPr/>
        </p:nvSpPr>
        <p:spPr>
          <a:xfrm rot="5400000">
            <a:off x="2751076" y="4256847"/>
            <a:ext cx="68480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4400" b="1" dirty="0"/>
              <a:t>⇒</a:t>
            </a:r>
            <a:endParaRPr lang="nl-BE" sz="2800" b="1" dirty="0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6144CB86-135E-201B-073D-09C1151D0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1302A-B6AB-3B4B-A07E-CDF2D61D3D63}" type="slidenum">
              <a:rPr lang="nl-BE" smtClean="0"/>
              <a:t>17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181066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55A856-12C0-DB72-B17B-0AA0D7A8B3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>
            <a:extLst>
              <a:ext uri="{FF2B5EF4-FFF2-40B4-BE49-F238E27FC236}">
                <a16:creationId xmlns:a16="http://schemas.microsoft.com/office/drawing/2014/main" id="{E16E7649-5296-6C34-2F50-48A93C9D6177}"/>
              </a:ext>
            </a:extLst>
          </p:cNvPr>
          <p:cNvSpPr txBox="1"/>
          <p:nvPr/>
        </p:nvSpPr>
        <p:spPr>
          <a:xfrm>
            <a:off x="10961225" y="234966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BE" dirty="0"/>
          </a:p>
        </p:txBody>
      </p:sp>
      <p:pic>
        <p:nvPicPr>
          <p:cNvPr id="11" name="Afbeelding 10" descr="Afbeelding met tekst, Lettertype, logo, rood&#10;&#10;Automatisch gegenereerde beschrijving">
            <a:extLst>
              <a:ext uri="{FF2B5EF4-FFF2-40B4-BE49-F238E27FC236}">
                <a16:creationId xmlns:a16="http://schemas.microsoft.com/office/drawing/2014/main" id="{D1D6C213-A5D2-6C7D-2077-C74F540E7C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639" t="4471" r="9244" b="4471"/>
          <a:stretch/>
        </p:blipFill>
        <p:spPr>
          <a:xfrm rot="-5400000">
            <a:off x="-2968427" y="2961640"/>
            <a:ext cx="6906260" cy="982980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C8972752-2138-FE33-DE43-63A616FB818F}"/>
              </a:ext>
            </a:extLst>
          </p:cNvPr>
          <p:cNvSpPr txBox="1"/>
          <p:nvPr/>
        </p:nvSpPr>
        <p:spPr>
          <a:xfrm>
            <a:off x="3969902" y="643732"/>
            <a:ext cx="528144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7200" b="1" dirty="0">
                <a:latin typeface="+mj-lt"/>
              </a:rPr>
              <a:t>Invoering </a:t>
            </a:r>
          </a:p>
          <a:p>
            <a:pPr algn="ctr"/>
            <a:r>
              <a:rPr lang="nl-BE" sz="7200" b="1" dirty="0">
                <a:latin typeface="+mj-lt"/>
              </a:rPr>
              <a:t>bonus/malus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E9D6F35A-31FF-973D-262C-4BFEFCC01BD4}"/>
              </a:ext>
            </a:extLst>
          </p:cNvPr>
          <p:cNvSpPr txBox="1"/>
          <p:nvPr/>
        </p:nvSpPr>
        <p:spPr>
          <a:xfrm>
            <a:off x="2371510" y="3045258"/>
            <a:ext cx="8397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nl-BE" sz="3600" dirty="0"/>
              <a:t>recht op </a:t>
            </a:r>
            <a:r>
              <a:rPr lang="nl-BE" sz="3600" b="1" dirty="0"/>
              <a:t>bonus</a:t>
            </a:r>
            <a:r>
              <a:rPr lang="nl-BE" sz="3600" dirty="0"/>
              <a:t> indien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FE132CA9-2C84-6265-A7A0-79C31806F34B}"/>
              </a:ext>
            </a:extLst>
          </p:cNvPr>
          <p:cNvSpPr txBox="1"/>
          <p:nvPr/>
        </p:nvSpPr>
        <p:spPr>
          <a:xfrm>
            <a:off x="2645830" y="3865889"/>
            <a:ext cx="8887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nl-BE" sz="3600" dirty="0"/>
              <a:t>35 loopbaanjaren van 156 dagen </a:t>
            </a:r>
            <a:r>
              <a:rPr lang="nl-BE" dirty="0"/>
              <a:t>(effectief of gelijkgesteld)</a:t>
            </a:r>
            <a:endParaRPr lang="nl-BE" sz="3600" dirty="0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72F46306-E4A6-6277-8BFD-8211AFDF5E15}"/>
              </a:ext>
            </a:extLst>
          </p:cNvPr>
          <p:cNvSpPr txBox="1"/>
          <p:nvPr/>
        </p:nvSpPr>
        <p:spPr>
          <a:xfrm>
            <a:off x="2645830" y="4714326"/>
            <a:ext cx="9309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nl-BE" sz="3600" dirty="0"/>
              <a:t>7020 dagen over alle loopbaanjaren </a:t>
            </a:r>
            <a:r>
              <a:rPr lang="nl-BE" dirty="0"/>
              <a:t>(effectief of gelijkgesteld)</a:t>
            </a:r>
            <a:endParaRPr lang="nl-BE" sz="3600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864DAD75-429B-D377-B5D1-A1D65B63F74B}"/>
              </a:ext>
            </a:extLst>
          </p:cNvPr>
          <p:cNvSpPr txBox="1"/>
          <p:nvPr/>
        </p:nvSpPr>
        <p:spPr>
          <a:xfrm>
            <a:off x="2371510" y="4428607"/>
            <a:ext cx="421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/>
              <a:t>én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79F1ABB8-4459-119C-3339-D63B458B042B}"/>
              </a:ext>
            </a:extLst>
          </p:cNvPr>
          <p:cNvSpPr txBox="1"/>
          <p:nvPr/>
        </p:nvSpPr>
        <p:spPr>
          <a:xfrm>
            <a:off x="3148750" y="5562763"/>
            <a:ext cx="7789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nl-BE" sz="2400" dirty="0"/>
              <a:t>zorgverlof, tijdelijke werkloosheid, legerdienst = gelijkgesteld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7D91A777-0EA7-BD6F-363F-50EC83CC142C}"/>
              </a:ext>
            </a:extLst>
          </p:cNvPr>
          <p:cNvSpPr txBox="1"/>
          <p:nvPr/>
        </p:nvSpPr>
        <p:spPr>
          <a:xfrm>
            <a:off x="2575412" y="5625644"/>
            <a:ext cx="57333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sz="2400" dirty="0"/>
              <a:t>⚠️</a:t>
            </a:r>
            <a:endParaRPr lang="nl-BE" sz="3200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E9BC64B-CEE5-EB73-7B56-425BECB08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1302A-B6AB-3B4B-A07E-CDF2D61D3D63}" type="slidenum">
              <a:rPr lang="nl-BE" smtClean="0"/>
              <a:t>18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570450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5BC5EA-C409-49EB-9DA5-F0BC8CB638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>
            <a:extLst>
              <a:ext uri="{FF2B5EF4-FFF2-40B4-BE49-F238E27FC236}">
                <a16:creationId xmlns:a16="http://schemas.microsoft.com/office/drawing/2014/main" id="{8927C48E-4AB3-FB75-F350-80D8BF613605}"/>
              </a:ext>
            </a:extLst>
          </p:cNvPr>
          <p:cNvSpPr txBox="1"/>
          <p:nvPr/>
        </p:nvSpPr>
        <p:spPr>
          <a:xfrm>
            <a:off x="10961225" y="234966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BE" dirty="0"/>
          </a:p>
        </p:txBody>
      </p:sp>
      <p:pic>
        <p:nvPicPr>
          <p:cNvPr id="11" name="Afbeelding 10" descr="Afbeelding met tekst, Lettertype, logo, rood&#10;&#10;Automatisch gegenereerde beschrijving">
            <a:extLst>
              <a:ext uri="{FF2B5EF4-FFF2-40B4-BE49-F238E27FC236}">
                <a16:creationId xmlns:a16="http://schemas.microsoft.com/office/drawing/2014/main" id="{0E8C1E8D-2568-18AA-D2DA-FD6116D92C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639" t="4471" r="9244" b="4471"/>
          <a:stretch/>
        </p:blipFill>
        <p:spPr>
          <a:xfrm rot="-5400000">
            <a:off x="-2968427" y="2961640"/>
            <a:ext cx="6906260" cy="982980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4EFC36F7-A48F-F51E-F6B8-C29602F8F7BF}"/>
              </a:ext>
            </a:extLst>
          </p:cNvPr>
          <p:cNvSpPr txBox="1"/>
          <p:nvPr/>
        </p:nvSpPr>
        <p:spPr>
          <a:xfrm>
            <a:off x="3691114" y="643732"/>
            <a:ext cx="5839034" cy="13619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5140"/>
              </a:lnSpc>
            </a:pPr>
            <a:r>
              <a:rPr lang="nl-BE" sz="7200" b="1" dirty="0">
                <a:latin typeface="+mj-lt"/>
              </a:rPr>
              <a:t>Overzicht</a:t>
            </a:r>
          </a:p>
          <a:p>
            <a:pPr algn="ctr"/>
            <a:r>
              <a:rPr lang="nl-BE" sz="4000" b="1" dirty="0">
                <a:latin typeface="+mj-lt"/>
              </a:rPr>
              <a:t>regels vervroegd pensioen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E7675BF-9780-BE6D-7A89-A30D9AF39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1302A-B6AB-3B4B-A07E-CDF2D61D3D63}" type="slidenum">
              <a:rPr lang="nl-BE" smtClean="0"/>
              <a:t>19</a:t>
            </a:fld>
            <a:endParaRPr lang="nl-BE"/>
          </a:p>
        </p:txBody>
      </p:sp>
      <p:pic>
        <p:nvPicPr>
          <p:cNvPr id="14" name="Afbeelding 13" descr="Afbeelding met tekst, schermopname, Lettertype, nummer&#10;&#10;Automatisch gegenereerde beschrijving">
            <a:extLst>
              <a:ext uri="{FF2B5EF4-FFF2-40B4-BE49-F238E27FC236}">
                <a16:creationId xmlns:a16="http://schemas.microsoft.com/office/drawing/2014/main" id="{0CA20E99-5CD5-9C81-92EF-CD2B40623C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9282" y="2005643"/>
            <a:ext cx="10475198" cy="4615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0571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73A7B6-B97D-91AF-C34D-D23DEEA17B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>
            <a:extLst>
              <a:ext uri="{FF2B5EF4-FFF2-40B4-BE49-F238E27FC236}">
                <a16:creationId xmlns:a16="http://schemas.microsoft.com/office/drawing/2014/main" id="{263BDA15-3BD0-A441-865D-DB0317BFD500}"/>
              </a:ext>
            </a:extLst>
          </p:cNvPr>
          <p:cNvSpPr txBox="1"/>
          <p:nvPr/>
        </p:nvSpPr>
        <p:spPr>
          <a:xfrm>
            <a:off x="10961225" y="234966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BE" dirty="0"/>
          </a:p>
        </p:txBody>
      </p:sp>
      <p:pic>
        <p:nvPicPr>
          <p:cNvPr id="11" name="Afbeelding 10" descr="Afbeelding met tekst, Lettertype, logo, rood&#10;&#10;Automatisch gegenereerde beschrijving">
            <a:extLst>
              <a:ext uri="{FF2B5EF4-FFF2-40B4-BE49-F238E27FC236}">
                <a16:creationId xmlns:a16="http://schemas.microsoft.com/office/drawing/2014/main" id="{2CBFB226-D350-86C5-984E-A79B20D517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639" t="4471" r="9244" b="4471"/>
          <a:stretch/>
        </p:blipFill>
        <p:spPr>
          <a:xfrm rot="-5400000">
            <a:off x="-2968427" y="2961640"/>
            <a:ext cx="6906260" cy="982980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75465A1A-2B57-D9AA-B807-5516D0562E64}"/>
              </a:ext>
            </a:extLst>
          </p:cNvPr>
          <p:cNvSpPr txBox="1"/>
          <p:nvPr/>
        </p:nvSpPr>
        <p:spPr>
          <a:xfrm>
            <a:off x="1946759" y="903111"/>
            <a:ext cx="931620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8800" dirty="0">
                <a:effectLst/>
                <a:latin typeface="Calibri" panose="020F0502020204030204" pitchFamily="34" charset="0"/>
              </a:rPr>
              <a:t>‘Paasakkoord’ 2025 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5BA146E7-EB05-7FAD-2259-D2DB48F94148}"/>
              </a:ext>
            </a:extLst>
          </p:cNvPr>
          <p:cNvSpPr txBox="1"/>
          <p:nvPr/>
        </p:nvSpPr>
        <p:spPr>
          <a:xfrm>
            <a:off x="2282620" y="2534327"/>
            <a:ext cx="944200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sz="2800" dirty="0">
                <a:solidFill>
                  <a:srgbClr val="171616"/>
                </a:solidFill>
                <a:effectLst/>
                <a:latin typeface="Calibri" panose="020F0502020204030204" pitchFamily="34" charset="0"/>
              </a:rPr>
              <a:t>Uitgestelde &amp; afgetopte indexering pensioenen</a:t>
            </a:r>
            <a:endParaRPr lang="nl-BE" sz="2800" dirty="0">
              <a:effectLst/>
              <a:latin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sz="2800" dirty="0">
                <a:solidFill>
                  <a:srgbClr val="171616"/>
                </a:solidFill>
                <a:effectLst/>
                <a:latin typeface="Calibri" panose="020F0502020204030204" pitchFamily="34" charset="0"/>
              </a:rPr>
              <a:t>Stopzetting ‘pensioenbonus-Lalieux’ (opbouw tot eind 2025)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10F5316C-3443-74C0-6C2C-78023E1676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7021" y="3968037"/>
            <a:ext cx="9108935" cy="2094435"/>
          </a:xfrm>
          <a:prstGeom prst="rect">
            <a:avLst/>
          </a:prstGeom>
        </p:spPr>
      </p:pic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DFA629D7-1B82-63D1-6EB3-C0ACEFFD1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1302A-B6AB-3B4B-A07E-CDF2D61D3D63}" type="slidenum">
              <a:rPr lang="nl-BE" smtClean="0"/>
              <a:t>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633186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4FE1EA-528E-9F06-1DC6-3C029CAD0B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>
            <a:extLst>
              <a:ext uri="{FF2B5EF4-FFF2-40B4-BE49-F238E27FC236}">
                <a16:creationId xmlns:a16="http://schemas.microsoft.com/office/drawing/2014/main" id="{8D9A49F9-D3E6-9880-E294-F5151FD00B6F}"/>
              </a:ext>
            </a:extLst>
          </p:cNvPr>
          <p:cNvSpPr txBox="1"/>
          <p:nvPr/>
        </p:nvSpPr>
        <p:spPr>
          <a:xfrm>
            <a:off x="10961225" y="234966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BE" dirty="0"/>
          </a:p>
        </p:txBody>
      </p:sp>
      <p:pic>
        <p:nvPicPr>
          <p:cNvPr id="11" name="Afbeelding 10" descr="Afbeelding met tekst, Lettertype, logo, rood&#10;&#10;Automatisch gegenereerde beschrijving">
            <a:extLst>
              <a:ext uri="{FF2B5EF4-FFF2-40B4-BE49-F238E27FC236}">
                <a16:creationId xmlns:a16="http://schemas.microsoft.com/office/drawing/2014/main" id="{9238B869-0131-D87A-5E61-115AF5E073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639" t="4471" r="9244" b="4471"/>
          <a:stretch/>
        </p:blipFill>
        <p:spPr>
          <a:xfrm rot="-5400000">
            <a:off x="-2968427" y="2961640"/>
            <a:ext cx="6906260" cy="982980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29FD9044-07D0-1BAB-933A-D5B572E246BA}"/>
              </a:ext>
            </a:extLst>
          </p:cNvPr>
          <p:cNvSpPr txBox="1"/>
          <p:nvPr/>
        </p:nvSpPr>
        <p:spPr>
          <a:xfrm>
            <a:off x="4335009" y="643732"/>
            <a:ext cx="4551247" cy="13619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5140"/>
              </a:lnSpc>
            </a:pPr>
            <a:r>
              <a:rPr lang="nl-BE" sz="7200" b="1" dirty="0">
                <a:latin typeface="+mj-lt"/>
              </a:rPr>
              <a:t>Knip</a:t>
            </a:r>
          </a:p>
          <a:p>
            <a:pPr algn="ctr"/>
            <a:r>
              <a:rPr lang="nl-BE" sz="4000" b="1" dirty="0">
                <a:latin typeface="+mj-lt"/>
              </a:rPr>
              <a:t>in de gelijkstellingen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0730FB2-7543-ED21-B030-F74ADF6BC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1302A-B6AB-3B4B-A07E-CDF2D61D3D63}" type="slidenum">
              <a:rPr lang="nl-BE" smtClean="0"/>
              <a:t>20</a:t>
            </a:fld>
            <a:endParaRPr lang="nl-BE"/>
          </a:p>
        </p:txBody>
      </p:sp>
      <p:pic>
        <p:nvPicPr>
          <p:cNvPr id="4" name="Afbeelding 3" descr="Afbeelding met tekst, schermopname, Lettertype&#10;&#10;Automatisch gegenereerde beschrijving">
            <a:extLst>
              <a:ext uri="{FF2B5EF4-FFF2-40B4-BE49-F238E27FC236}">
                <a16:creationId xmlns:a16="http://schemas.microsoft.com/office/drawing/2014/main" id="{83F533BF-EF8B-E3CF-ABFB-75A8CFA9EB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2538" y="2005642"/>
            <a:ext cx="10175775" cy="4350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4640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FFAB72-1F75-61BE-CF52-B21EF93259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>
            <a:extLst>
              <a:ext uri="{FF2B5EF4-FFF2-40B4-BE49-F238E27FC236}">
                <a16:creationId xmlns:a16="http://schemas.microsoft.com/office/drawing/2014/main" id="{DB3CBCF5-2FA5-2845-FFEC-09BF22EBC2E4}"/>
              </a:ext>
            </a:extLst>
          </p:cNvPr>
          <p:cNvSpPr txBox="1"/>
          <p:nvPr/>
        </p:nvSpPr>
        <p:spPr>
          <a:xfrm>
            <a:off x="10961225" y="234966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BE" dirty="0"/>
          </a:p>
        </p:txBody>
      </p:sp>
      <p:pic>
        <p:nvPicPr>
          <p:cNvPr id="11" name="Afbeelding 10" descr="Afbeelding met tekst, Lettertype, logo, rood&#10;&#10;Automatisch gegenereerde beschrijving">
            <a:extLst>
              <a:ext uri="{FF2B5EF4-FFF2-40B4-BE49-F238E27FC236}">
                <a16:creationId xmlns:a16="http://schemas.microsoft.com/office/drawing/2014/main" id="{D0B31636-D3F3-1258-6623-684D405281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639" t="4471" r="9244" b="4471"/>
          <a:stretch/>
        </p:blipFill>
        <p:spPr>
          <a:xfrm rot="-5400000">
            <a:off x="-2968427" y="2961640"/>
            <a:ext cx="6906260" cy="982980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D29AA8FC-D137-0B89-4143-7516A687E6CC}"/>
              </a:ext>
            </a:extLst>
          </p:cNvPr>
          <p:cNvSpPr txBox="1"/>
          <p:nvPr/>
        </p:nvSpPr>
        <p:spPr>
          <a:xfrm>
            <a:off x="4679878" y="643732"/>
            <a:ext cx="3861505" cy="13619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5140"/>
              </a:lnSpc>
            </a:pPr>
            <a:r>
              <a:rPr lang="nl-BE" sz="7200" b="1" dirty="0">
                <a:latin typeface="+mj-lt"/>
              </a:rPr>
              <a:t>Overzicht</a:t>
            </a:r>
          </a:p>
          <a:p>
            <a:pPr algn="ctr"/>
            <a:r>
              <a:rPr lang="nl-BE" sz="4000" b="1" dirty="0">
                <a:latin typeface="+mj-lt"/>
              </a:rPr>
              <a:t>gelijkstellingen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B7FFAE3-581E-D85E-48F2-9F2FBF542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1302A-B6AB-3B4B-A07E-CDF2D61D3D63}" type="slidenum">
              <a:rPr lang="nl-BE" smtClean="0"/>
              <a:t>21</a:t>
            </a:fld>
            <a:endParaRPr lang="nl-BE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BE2FA395-D81F-16E7-FA87-DBB780ECB1E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51073"/>
          <a:stretch/>
        </p:blipFill>
        <p:spPr>
          <a:xfrm>
            <a:off x="1405983" y="3123753"/>
            <a:ext cx="10409294" cy="1728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4864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83E54E-BD7E-D780-2963-466B12365D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>
            <a:extLst>
              <a:ext uri="{FF2B5EF4-FFF2-40B4-BE49-F238E27FC236}">
                <a16:creationId xmlns:a16="http://schemas.microsoft.com/office/drawing/2014/main" id="{A72325E9-3FF1-D92E-C9DF-75F739F76D5B}"/>
              </a:ext>
            </a:extLst>
          </p:cNvPr>
          <p:cNvSpPr txBox="1"/>
          <p:nvPr/>
        </p:nvSpPr>
        <p:spPr>
          <a:xfrm>
            <a:off x="10961225" y="234966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BE" dirty="0"/>
          </a:p>
        </p:txBody>
      </p:sp>
      <p:pic>
        <p:nvPicPr>
          <p:cNvPr id="11" name="Afbeelding 10" descr="Afbeelding met tekst, Lettertype, logo, rood&#10;&#10;Automatisch gegenereerde beschrijving">
            <a:extLst>
              <a:ext uri="{FF2B5EF4-FFF2-40B4-BE49-F238E27FC236}">
                <a16:creationId xmlns:a16="http://schemas.microsoft.com/office/drawing/2014/main" id="{FD00DD9B-0A22-7815-CC4A-5C35F66873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639" t="4471" r="9244" b="4471"/>
          <a:stretch/>
        </p:blipFill>
        <p:spPr>
          <a:xfrm rot="-5400000">
            <a:off x="-2968427" y="2961640"/>
            <a:ext cx="6906260" cy="982980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74E2AA4D-D30B-084D-61CB-11F70BD83D04}"/>
              </a:ext>
            </a:extLst>
          </p:cNvPr>
          <p:cNvSpPr txBox="1"/>
          <p:nvPr/>
        </p:nvSpPr>
        <p:spPr>
          <a:xfrm>
            <a:off x="3602791" y="643732"/>
            <a:ext cx="601568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7200" b="1" dirty="0">
                <a:latin typeface="+mj-lt"/>
              </a:rPr>
              <a:t>Uitdoving </a:t>
            </a:r>
          </a:p>
          <a:p>
            <a:pPr algn="ctr"/>
            <a:r>
              <a:rPr lang="nl-BE" sz="7200" b="1" dirty="0">
                <a:latin typeface="+mj-lt"/>
              </a:rPr>
              <a:t>ziektepensioen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9AAEA604-15AF-6C14-C5E5-C7B0D24B178D}"/>
              </a:ext>
            </a:extLst>
          </p:cNvPr>
          <p:cNvSpPr txBox="1"/>
          <p:nvPr/>
        </p:nvSpPr>
        <p:spPr>
          <a:xfrm>
            <a:off x="3118522" y="3985003"/>
            <a:ext cx="8728038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nl-BE" sz="3500" i="1" dirty="0"/>
              <a:t>medisch ongeschikt ⇒ pensioen wegens ziekte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84E91CC0-41FC-578B-34B8-EE510A1FEE94}"/>
              </a:ext>
            </a:extLst>
          </p:cNvPr>
          <p:cNvSpPr txBox="1"/>
          <p:nvPr/>
        </p:nvSpPr>
        <p:spPr>
          <a:xfrm>
            <a:off x="2084602" y="3985004"/>
            <a:ext cx="7658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600" dirty="0"/>
              <a:t>nu</a:t>
            </a:r>
            <a:endParaRPr lang="nl-BE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1C4BDC80-6DCC-FFD3-2171-00304CC0B6B5}"/>
              </a:ext>
            </a:extLst>
          </p:cNvPr>
          <p:cNvSpPr txBox="1"/>
          <p:nvPr/>
        </p:nvSpPr>
        <p:spPr>
          <a:xfrm>
            <a:off x="1436385" y="4793615"/>
            <a:ext cx="14140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600" dirty="0"/>
              <a:t>wordt</a:t>
            </a:r>
            <a:endParaRPr lang="nl-BE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14EBA1BD-4FFE-1653-3BE0-9DC94872E201}"/>
              </a:ext>
            </a:extLst>
          </p:cNvPr>
          <p:cNvSpPr txBox="1"/>
          <p:nvPr/>
        </p:nvSpPr>
        <p:spPr>
          <a:xfrm>
            <a:off x="3118522" y="4793615"/>
            <a:ext cx="8507506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nl-BE" sz="3500" i="1" dirty="0"/>
              <a:t>medisch ongeschikt ⇒ TAVA</a:t>
            </a:r>
            <a:r>
              <a:rPr lang="nl-BE" sz="3500" b="1" i="1" dirty="0">
                <a:latin typeface="+mj-lt"/>
              </a:rPr>
              <a:t> (2026)</a:t>
            </a:r>
          </a:p>
          <a:p>
            <a:pPr algn="r">
              <a:spcAft>
                <a:spcPts val="600"/>
              </a:spcAft>
            </a:pPr>
            <a:r>
              <a:rPr lang="nl-BE" sz="2000" b="1" i="1" dirty="0">
                <a:latin typeface="+mj-lt"/>
              </a:rPr>
              <a:t>(Tijdelijke Arbeidsongeschiktheid Voor Ambtenaren)</a:t>
            </a:r>
            <a:endParaRPr lang="nl-BE" sz="3600" dirty="0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FB23B6F5-FD26-7670-6C8F-4EB0B2A97303}"/>
              </a:ext>
            </a:extLst>
          </p:cNvPr>
          <p:cNvSpPr txBox="1"/>
          <p:nvPr/>
        </p:nvSpPr>
        <p:spPr>
          <a:xfrm>
            <a:off x="4602711" y="3070107"/>
            <a:ext cx="40158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dirty="0"/>
              <a:t>opruststelling ⟷ pensionering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340068EA-F8D6-4AFE-31B6-56C4C08C4F28}"/>
              </a:ext>
            </a:extLst>
          </p:cNvPr>
          <p:cNvSpPr txBox="1"/>
          <p:nvPr/>
        </p:nvSpPr>
        <p:spPr>
          <a:xfrm>
            <a:off x="4117424" y="3120637"/>
            <a:ext cx="57333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sz="2400" dirty="0"/>
              <a:t>⚠️</a:t>
            </a:r>
            <a:endParaRPr lang="nl-BE" sz="3200" dirty="0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6B1A07D5-C8E3-37A2-C43E-4A6706C2D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1302A-B6AB-3B4B-A07E-CDF2D61D3D63}" type="slidenum">
              <a:rPr lang="nl-BE" smtClean="0"/>
              <a:t>22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47206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A37176-7EA0-DCC4-01A1-68AB606C38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>
            <a:extLst>
              <a:ext uri="{FF2B5EF4-FFF2-40B4-BE49-F238E27FC236}">
                <a16:creationId xmlns:a16="http://schemas.microsoft.com/office/drawing/2014/main" id="{84D5799D-9288-49D0-4DF6-DA5B05879C62}"/>
              </a:ext>
            </a:extLst>
          </p:cNvPr>
          <p:cNvSpPr txBox="1"/>
          <p:nvPr/>
        </p:nvSpPr>
        <p:spPr>
          <a:xfrm>
            <a:off x="10961225" y="234966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BE" dirty="0"/>
          </a:p>
        </p:txBody>
      </p:sp>
      <p:pic>
        <p:nvPicPr>
          <p:cNvPr id="11" name="Afbeelding 10" descr="Afbeelding met tekst, Lettertype, logo, rood&#10;&#10;Automatisch gegenereerde beschrijving">
            <a:extLst>
              <a:ext uri="{FF2B5EF4-FFF2-40B4-BE49-F238E27FC236}">
                <a16:creationId xmlns:a16="http://schemas.microsoft.com/office/drawing/2014/main" id="{5F188823-C409-2FDF-DB78-9AAA50B880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639" t="4471" r="9244" b="4471"/>
          <a:stretch/>
        </p:blipFill>
        <p:spPr>
          <a:xfrm rot="-5400000">
            <a:off x="-2968427" y="2961640"/>
            <a:ext cx="6906260" cy="982980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ABBA18C0-2B8E-8C65-2B06-1601D6CA4849}"/>
              </a:ext>
            </a:extLst>
          </p:cNvPr>
          <p:cNvSpPr txBox="1"/>
          <p:nvPr/>
        </p:nvSpPr>
        <p:spPr>
          <a:xfrm>
            <a:off x="3530047" y="643732"/>
            <a:ext cx="616117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7200" b="1" dirty="0">
                <a:latin typeface="+mj-lt"/>
              </a:rPr>
              <a:t>Gevolgen</a:t>
            </a:r>
          </a:p>
          <a:p>
            <a:pPr algn="ctr"/>
            <a:r>
              <a:rPr lang="nl-BE" sz="7200" b="1" dirty="0">
                <a:latin typeface="+mj-lt"/>
              </a:rPr>
              <a:t>dienstverlening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8572185C-64DA-5D95-B76A-89494CB7FDB1}"/>
              </a:ext>
            </a:extLst>
          </p:cNvPr>
          <p:cNvSpPr txBox="1"/>
          <p:nvPr/>
        </p:nvSpPr>
        <p:spPr>
          <a:xfrm>
            <a:off x="1632030" y="3429000"/>
            <a:ext cx="880833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dirty="0"/>
              <a:t>Berekeningen pensioenen </a:t>
            </a:r>
          </a:p>
          <a:p>
            <a:pPr algn="ctr"/>
            <a:r>
              <a:rPr lang="nl-BE" sz="3200" dirty="0"/>
              <a:t>(P-datum en/of bedrag)</a:t>
            </a:r>
          </a:p>
          <a:p>
            <a:pPr algn="ctr"/>
            <a:r>
              <a:rPr lang="nl-BE" sz="3200"/>
              <a:t>onmogelijk </a:t>
            </a:r>
            <a:endParaRPr lang="nl-BE" sz="3200" dirty="0"/>
          </a:p>
          <a:p>
            <a:pPr algn="ctr"/>
            <a:r>
              <a:rPr lang="nl-BE" sz="3200" dirty="0"/>
              <a:t>zolang wetsontwerpen niet gestemd zijn   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197ED93-E4B5-6E6E-05BB-95B25D19D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1302A-B6AB-3B4B-A07E-CDF2D61D3D63}" type="slidenum">
              <a:rPr lang="nl-BE" smtClean="0"/>
              <a:t>23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855221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963733-D10E-B171-37B2-21F2330C36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>
            <a:extLst>
              <a:ext uri="{FF2B5EF4-FFF2-40B4-BE49-F238E27FC236}">
                <a16:creationId xmlns:a16="http://schemas.microsoft.com/office/drawing/2014/main" id="{202731EE-3F9B-23A8-8DCD-C1793D843948}"/>
              </a:ext>
            </a:extLst>
          </p:cNvPr>
          <p:cNvSpPr txBox="1"/>
          <p:nvPr/>
        </p:nvSpPr>
        <p:spPr>
          <a:xfrm>
            <a:off x="10961225" y="234966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BE" dirty="0"/>
          </a:p>
        </p:txBody>
      </p:sp>
      <p:pic>
        <p:nvPicPr>
          <p:cNvPr id="11" name="Afbeelding 10" descr="Afbeelding met tekst, Lettertype, logo, rood&#10;&#10;Automatisch gegenereerde beschrijving">
            <a:extLst>
              <a:ext uri="{FF2B5EF4-FFF2-40B4-BE49-F238E27FC236}">
                <a16:creationId xmlns:a16="http://schemas.microsoft.com/office/drawing/2014/main" id="{14A6C021-41EA-AE2E-2E22-FAC63DAC5C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639" t="4471" r="9244" b="4471"/>
          <a:stretch/>
        </p:blipFill>
        <p:spPr>
          <a:xfrm rot="-5400000">
            <a:off x="-2968427" y="2961640"/>
            <a:ext cx="6906260" cy="982980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80A20FF7-29FA-DE2D-A7AF-E03919ACE31B}"/>
              </a:ext>
            </a:extLst>
          </p:cNvPr>
          <p:cNvSpPr txBox="1"/>
          <p:nvPr/>
        </p:nvSpPr>
        <p:spPr>
          <a:xfrm>
            <a:off x="1709015" y="903111"/>
            <a:ext cx="1017496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8800" dirty="0">
                <a:effectLst/>
                <a:latin typeface="Calibri" panose="020F0502020204030204" pitchFamily="34" charset="0"/>
              </a:rPr>
              <a:t>‘Zomerakkoord’ 2025 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00033D07-9A8F-1BEE-BEAE-ADD715DD16D2}"/>
              </a:ext>
            </a:extLst>
          </p:cNvPr>
          <p:cNvSpPr txBox="1"/>
          <p:nvPr/>
        </p:nvSpPr>
        <p:spPr>
          <a:xfrm>
            <a:off x="2273476" y="2177711"/>
            <a:ext cx="6742551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sz="2800" dirty="0">
                <a:solidFill>
                  <a:srgbClr val="171616"/>
                </a:solidFill>
                <a:effectLst/>
                <a:latin typeface="Calibri" panose="020F0502020204030204" pitchFamily="34" charset="0"/>
              </a:rPr>
              <a:t>Knip in ambtenarenpensioenen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sz="2800" dirty="0">
                <a:solidFill>
                  <a:srgbClr val="171616"/>
                </a:solidFill>
                <a:effectLst/>
                <a:latin typeface="Calibri" panose="020F0502020204030204" pitchFamily="34" charset="0"/>
              </a:rPr>
              <a:t>Nieuwe voorwaarden vervroegd pensioen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sz="2800" dirty="0">
                <a:solidFill>
                  <a:srgbClr val="171616"/>
                </a:solidFill>
                <a:effectLst/>
                <a:latin typeface="Calibri" panose="020F0502020204030204" pitchFamily="34" charset="0"/>
              </a:rPr>
              <a:t>Pensioenmalus/bonus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sz="2800" dirty="0">
                <a:solidFill>
                  <a:srgbClr val="171616"/>
                </a:solidFill>
                <a:latin typeface="Calibri" panose="020F0502020204030204" pitchFamily="34" charset="0"/>
              </a:rPr>
              <a:t>Afschaffing pensioen wegens ziekte</a:t>
            </a:r>
            <a:endParaRPr lang="nl-BE" sz="2800" dirty="0">
              <a:solidFill>
                <a:srgbClr val="171616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389EA41C-CB39-FB52-4D59-1C029FEB6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1302A-B6AB-3B4B-A07E-CDF2D61D3D63}" type="slidenum">
              <a:rPr lang="nl-BE" smtClean="0"/>
              <a:t>3</a:t>
            </a:fld>
            <a:endParaRPr lang="nl-BE"/>
          </a:p>
        </p:txBody>
      </p:sp>
      <p:pic>
        <p:nvPicPr>
          <p:cNvPr id="7" name="Afbeelding 6" descr="Afbeelding met tekst, schermopname, Lettertype, lijn&#10;&#10;Automatisch gegenereerde beschrijving">
            <a:extLst>
              <a:ext uri="{FF2B5EF4-FFF2-40B4-BE49-F238E27FC236}">
                <a16:creationId xmlns:a16="http://schemas.microsoft.com/office/drawing/2014/main" id="{2F32717F-21D9-04DC-DC57-75870B01E6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0734" y="4079204"/>
            <a:ext cx="8739087" cy="2277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546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EA7654-1A52-D1BB-DAF2-1D820C74D0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>
            <a:extLst>
              <a:ext uri="{FF2B5EF4-FFF2-40B4-BE49-F238E27FC236}">
                <a16:creationId xmlns:a16="http://schemas.microsoft.com/office/drawing/2014/main" id="{FD73D815-EA62-19CA-849E-17B5F2DE0255}"/>
              </a:ext>
            </a:extLst>
          </p:cNvPr>
          <p:cNvSpPr txBox="1"/>
          <p:nvPr/>
        </p:nvSpPr>
        <p:spPr>
          <a:xfrm>
            <a:off x="10961225" y="234966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BE" dirty="0"/>
          </a:p>
        </p:txBody>
      </p:sp>
      <p:pic>
        <p:nvPicPr>
          <p:cNvPr id="11" name="Afbeelding 10" descr="Afbeelding met tekst, Lettertype, logo, rood&#10;&#10;Automatisch gegenereerde beschrijving">
            <a:extLst>
              <a:ext uri="{FF2B5EF4-FFF2-40B4-BE49-F238E27FC236}">
                <a16:creationId xmlns:a16="http://schemas.microsoft.com/office/drawing/2014/main" id="{6CF1A804-692B-7FD7-1F27-77A586FE5F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639" t="4471" r="9244" b="4471"/>
          <a:stretch/>
        </p:blipFill>
        <p:spPr>
          <a:xfrm rot="-5400000">
            <a:off x="-2968427" y="2961640"/>
            <a:ext cx="6906260" cy="982980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5380F945-BADC-5444-A7E0-7AECE53A88A4}"/>
              </a:ext>
            </a:extLst>
          </p:cNvPr>
          <p:cNvSpPr txBox="1"/>
          <p:nvPr/>
        </p:nvSpPr>
        <p:spPr>
          <a:xfrm>
            <a:off x="2558382" y="903111"/>
            <a:ext cx="821577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8800" b="1" dirty="0">
                <a:latin typeface="+mj-lt"/>
              </a:rPr>
              <a:t>Opfrissing vooraf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F3B4BA74-324B-D658-5B77-3C780170FCF7}"/>
              </a:ext>
            </a:extLst>
          </p:cNvPr>
          <p:cNvSpPr txBox="1"/>
          <p:nvPr/>
        </p:nvSpPr>
        <p:spPr>
          <a:xfrm>
            <a:off x="1917332" y="2542430"/>
            <a:ext cx="949786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b="1" dirty="0"/>
              <a:t>pensioenbedrag</a:t>
            </a:r>
            <a:endParaRPr lang="nl-BE" sz="3200" dirty="0"/>
          </a:p>
          <a:p>
            <a:pPr algn="ctr"/>
            <a:r>
              <a:rPr lang="nl-BE" sz="3200" dirty="0"/>
              <a:t>=</a:t>
            </a:r>
          </a:p>
          <a:p>
            <a:pPr algn="ctr"/>
            <a:r>
              <a:rPr lang="nl-BE" sz="3200" dirty="0"/>
              <a:t>effectieve diensten + aanneembare afwezigheden</a:t>
            </a:r>
          </a:p>
          <a:p>
            <a:pPr algn="ctr"/>
            <a:r>
              <a:rPr lang="nl-BE" sz="3200" dirty="0"/>
              <a:t>X</a:t>
            </a:r>
          </a:p>
          <a:p>
            <a:pPr algn="ctr"/>
            <a:r>
              <a:rPr lang="nl-BE" sz="3200" dirty="0"/>
              <a:t>loopbaanbreuk</a:t>
            </a:r>
            <a:endParaRPr lang="nl-BE" sz="3200" u="sng" dirty="0"/>
          </a:p>
          <a:p>
            <a:pPr algn="ctr"/>
            <a:r>
              <a:rPr lang="nl-BE" sz="3200" dirty="0"/>
              <a:t>X</a:t>
            </a:r>
          </a:p>
          <a:p>
            <a:pPr algn="ctr"/>
            <a:r>
              <a:rPr lang="nl-BE" sz="3200" dirty="0"/>
              <a:t>referentiewedde</a:t>
            </a:r>
            <a:endParaRPr lang="nl-BE" sz="4400" dirty="0">
              <a:latin typeface="+mj-lt"/>
            </a:endParaRP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CD0A71C-D055-BAB0-2740-CA5621F80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1302A-B6AB-3B4B-A07E-CDF2D61D3D63}" type="slidenum">
              <a:rPr lang="nl-BE" smtClean="0"/>
              <a:t>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404393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AFB9FC-A3F8-979D-0056-C03DE8AA48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>
            <a:extLst>
              <a:ext uri="{FF2B5EF4-FFF2-40B4-BE49-F238E27FC236}">
                <a16:creationId xmlns:a16="http://schemas.microsoft.com/office/drawing/2014/main" id="{E19E3A67-4F2A-F749-9908-81F3F5453A4C}"/>
              </a:ext>
            </a:extLst>
          </p:cNvPr>
          <p:cNvSpPr txBox="1"/>
          <p:nvPr/>
        </p:nvSpPr>
        <p:spPr>
          <a:xfrm>
            <a:off x="10961225" y="234966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BE" dirty="0"/>
          </a:p>
        </p:txBody>
      </p:sp>
      <p:pic>
        <p:nvPicPr>
          <p:cNvPr id="11" name="Afbeelding 10" descr="Afbeelding met tekst, Lettertype, logo, rood&#10;&#10;Automatisch gegenereerde beschrijving">
            <a:extLst>
              <a:ext uri="{FF2B5EF4-FFF2-40B4-BE49-F238E27FC236}">
                <a16:creationId xmlns:a16="http://schemas.microsoft.com/office/drawing/2014/main" id="{F13F7BD1-88C2-EC3F-2405-7AE248575B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639" t="4471" r="9244" b="4471"/>
          <a:stretch/>
        </p:blipFill>
        <p:spPr>
          <a:xfrm rot="-5400000">
            <a:off x="-2968427" y="2961640"/>
            <a:ext cx="6906260" cy="982980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1CBC2A68-A8F4-4214-2887-A497E4ACB069}"/>
              </a:ext>
            </a:extLst>
          </p:cNvPr>
          <p:cNvSpPr txBox="1"/>
          <p:nvPr/>
        </p:nvSpPr>
        <p:spPr>
          <a:xfrm>
            <a:off x="3525140" y="644972"/>
            <a:ext cx="6014146" cy="29238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7200" b="1" dirty="0">
                <a:latin typeface="+mj-lt"/>
              </a:rPr>
              <a:t>Verlenging </a:t>
            </a:r>
          </a:p>
          <a:p>
            <a:pPr algn="ctr"/>
            <a:r>
              <a:rPr lang="nl-BE" sz="7200" b="1" dirty="0">
                <a:latin typeface="+mj-lt"/>
              </a:rPr>
              <a:t>Referteperiode</a:t>
            </a:r>
          </a:p>
          <a:p>
            <a:pPr algn="ctr"/>
            <a:r>
              <a:rPr lang="nl-BE" sz="4000" b="1" i="1" dirty="0">
                <a:latin typeface="+mj-lt"/>
              </a:rPr>
              <a:t>pensioenbedrag</a:t>
            </a: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66EC49E8-A974-E765-E860-A59B89F5C423}"/>
              </a:ext>
            </a:extLst>
          </p:cNvPr>
          <p:cNvSpPr txBox="1"/>
          <p:nvPr/>
        </p:nvSpPr>
        <p:spPr>
          <a:xfrm>
            <a:off x="1873371" y="4016764"/>
            <a:ext cx="9317679" cy="12772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nl-BE" sz="3600" i="1" dirty="0"/>
              <a:t>referteperiode = </a:t>
            </a:r>
          </a:p>
          <a:p>
            <a:pPr algn="ctr">
              <a:spcAft>
                <a:spcPts val="600"/>
              </a:spcAft>
            </a:pPr>
            <a:r>
              <a:rPr lang="nl-BE" sz="3600" i="1" dirty="0"/>
              <a:t>jaren voor pensioen die referentiewedde bepalen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EA713E9-D08F-E84A-9B5B-657AFDCFC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1302A-B6AB-3B4B-A07E-CDF2D61D3D63}" type="slidenum">
              <a:rPr lang="nl-BE" smtClean="0"/>
              <a:t>5</a:t>
            </a:fld>
            <a:endParaRPr lang="nl-BE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0C102C6E-33D5-1221-1641-AF24371019BB}"/>
              </a:ext>
            </a:extLst>
          </p:cNvPr>
          <p:cNvSpPr txBox="1"/>
          <p:nvPr/>
        </p:nvSpPr>
        <p:spPr>
          <a:xfrm>
            <a:off x="3777290" y="5556752"/>
            <a:ext cx="55098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nl-BE" sz="3600" i="1" dirty="0"/>
              <a:t>ingangsperiode = 1/01/2027</a:t>
            </a:r>
          </a:p>
        </p:txBody>
      </p:sp>
    </p:spTree>
    <p:extLst>
      <p:ext uri="{BB962C8B-B14F-4D97-AF65-F5344CB8AC3E}">
        <p14:creationId xmlns:p14="http://schemas.microsoft.com/office/powerpoint/2010/main" val="10043591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575C8A-B0B4-D8B4-823D-7879C256CC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>
            <a:extLst>
              <a:ext uri="{FF2B5EF4-FFF2-40B4-BE49-F238E27FC236}">
                <a16:creationId xmlns:a16="http://schemas.microsoft.com/office/drawing/2014/main" id="{C87151A3-346E-3684-8B51-CD541369E982}"/>
              </a:ext>
            </a:extLst>
          </p:cNvPr>
          <p:cNvSpPr txBox="1"/>
          <p:nvPr/>
        </p:nvSpPr>
        <p:spPr>
          <a:xfrm>
            <a:off x="10961225" y="234966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BE" dirty="0"/>
          </a:p>
        </p:txBody>
      </p:sp>
      <p:pic>
        <p:nvPicPr>
          <p:cNvPr id="11" name="Afbeelding 10" descr="Afbeelding met tekst, Lettertype, logo, rood&#10;&#10;Automatisch gegenereerde beschrijving">
            <a:extLst>
              <a:ext uri="{FF2B5EF4-FFF2-40B4-BE49-F238E27FC236}">
                <a16:creationId xmlns:a16="http://schemas.microsoft.com/office/drawing/2014/main" id="{4BD6BA9D-25E8-2757-D06C-86F9837D57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639" t="4471" r="9244" b="4471"/>
          <a:stretch/>
        </p:blipFill>
        <p:spPr>
          <a:xfrm rot="-5400000">
            <a:off x="-2968427" y="2961640"/>
            <a:ext cx="6906260" cy="982980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39FE3AC8-87D6-E342-9AF7-9EC6830D964D}"/>
              </a:ext>
            </a:extLst>
          </p:cNvPr>
          <p:cNvSpPr txBox="1"/>
          <p:nvPr/>
        </p:nvSpPr>
        <p:spPr>
          <a:xfrm>
            <a:off x="3525140" y="644972"/>
            <a:ext cx="6014146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7200" b="1" dirty="0">
                <a:latin typeface="+mj-lt"/>
              </a:rPr>
              <a:t>Verlenging </a:t>
            </a:r>
          </a:p>
          <a:p>
            <a:pPr algn="ctr"/>
            <a:r>
              <a:rPr lang="nl-BE" sz="7200" b="1" dirty="0">
                <a:latin typeface="+mj-lt"/>
              </a:rPr>
              <a:t>Referteperiode</a:t>
            </a:r>
          </a:p>
          <a:p>
            <a:pPr algn="ctr"/>
            <a:r>
              <a:rPr lang="nl-BE" sz="4000" b="1" i="1" dirty="0">
                <a:latin typeface="+mj-lt"/>
              </a:rPr>
              <a:t>pensioenbedrag</a:t>
            </a:r>
          </a:p>
          <a:p>
            <a:pPr algn="ctr"/>
            <a:endParaRPr lang="nl-BE" sz="7200" b="1" dirty="0">
              <a:latin typeface="+mj-lt"/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BA8ABD7C-A9C0-0E42-114F-9403E1E65BC1}"/>
              </a:ext>
            </a:extLst>
          </p:cNvPr>
          <p:cNvSpPr txBox="1"/>
          <p:nvPr/>
        </p:nvSpPr>
        <p:spPr>
          <a:xfrm>
            <a:off x="3649965" y="3746393"/>
            <a:ext cx="6377451" cy="12772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nl-BE" sz="3600" dirty="0"/>
              <a:t>° voor 1/01/1962 ⇒ 5 jaar</a:t>
            </a:r>
          </a:p>
          <a:p>
            <a:pPr>
              <a:spcAft>
                <a:spcPts val="600"/>
              </a:spcAft>
            </a:pPr>
            <a:r>
              <a:rPr lang="nl-BE" sz="3600" dirty="0"/>
              <a:t>° op 1/01/1962 of later ⇒ 10 jaar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AAB7EA1D-0AB4-C407-CE9E-7D4F15DFDCA8}"/>
              </a:ext>
            </a:extLst>
          </p:cNvPr>
          <p:cNvSpPr txBox="1"/>
          <p:nvPr/>
        </p:nvSpPr>
        <p:spPr>
          <a:xfrm>
            <a:off x="3649965" y="5338973"/>
            <a:ext cx="7495991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nl-BE" sz="3600" dirty="0"/>
              <a:t>° voor 1/01/1962 ⇒ 5 jaar (blijft)</a:t>
            </a:r>
          </a:p>
          <a:p>
            <a:pPr>
              <a:spcAft>
                <a:spcPts val="600"/>
              </a:spcAft>
            </a:pPr>
            <a:r>
              <a:rPr lang="nl-BE" sz="3600" dirty="0"/>
              <a:t>° op 1/01/1962 of later ⇒ 11 ➝ 45 jaar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490A9B78-6986-4672-F549-0F23DC1F2172}"/>
              </a:ext>
            </a:extLst>
          </p:cNvPr>
          <p:cNvSpPr txBox="1"/>
          <p:nvPr/>
        </p:nvSpPr>
        <p:spPr>
          <a:xfrm>
            <a:off x="2446020" y="4061863"/>
            <a:ext cx="7658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600" dirty="0"/>
              <a:t>nu</a:t>
            </a:r>
            <a:endParaRPr lang="nl-BE" dirty="0"/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65749B1C-CF83-7DC8-EFF9-DB568DAA85E3}"/>
              </a:ext>
            </a:extLst>
          </p:cNvPr>
          <p:cNvSpPr txBox="1"/>
          <p:nvPr/>
        </p:nvSpPr>
        <p:spPr>
          <a:xfrm>
            <a:off x="1797803" y="5654443"/>
            <a:ext cx="14140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600" dirty="0"/>
              <a:t>wordt</a:t>
            </a:r>
            <a:endParaRPr lang="nl-BE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B4C76AA-99AE-0772-4B9C-7BCB85D57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1302A-B6AB-3B4B-A07E-CDF2D61D3D63}" type="slidenum">
              <a:rPr lang="nl-BE" smtClean="0"/>
              <a:t>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832259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2FC6BC-02AE-ED93-218C-2A5217842B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>
            <a:extLst>
              <a:ext uri="{FF2B5EF4-FFF2-40B4-BE49-F238E27FC236}">
                <a16:creationId xmlns:a16="http://schemas.microsoft.com/office/drawing/2014/main" id="{829165F8-08A4-3330-E4D7-C69086A204C2}"/>
              </a:ext>
            </a:extLst>
          </p:cNvPr>
          <p:cNvSpPr txBox="1"/>
          <p:nvPr/>
        </p:nvSpPr>
        <p:spPr>
          <a:xfrm>
            <a:off x="10961225" y="234966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BE" dirty="0"/>
          </a:p>
        </p:txBody>
      </p:sp>
      <p:pic>
        <p:nvPicPr>
          <p:cNvPr id="11" name="Afbeelding 10" descr="Afbeelding met tekst, Lettertype, logo, rood&#10;&#10;Automatisch gegenereerde beschrijving">
            <a:extLst>
              <a:ext uri="{FF2B5EF4-FFF2-40B4-BE49-F238E27FC236}">
                <a16:creationId xmlns:a16="http://schemas.microsoft.com/office/drawing/2014/main" id="{F04F734D-CF37-ADEE-6525-BF8889ACDB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639" t="4471" r="9244" b="4471"/>
          <a:stretch/>
        </p:blipFill>
        <p:spPr>
          <a:xfrm rot="-5400000">
            <a:off x="-2968427" y="2961640"/>
            <a:ext cx="6906260" cy="982980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1768315C-3A71-8EA6-7275-139BD66B249F}"/>
              </a:ext>
            </a:extLst>
          </p:cNvPr>
          <p:cNvSpPr txBox="1"/>
          <p:nvPr/>
        </p:nvSpPr>
        <p:spPr>
          <a:xfrm>
            <a:off x="4520401" y="659230"/>
            <a:ext cx="4118435" cy="29238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7200" b="1" dirty="0">
                <a:latin typeface="+mj-lt"/>
              </a:rPr>
              <a:t>Afbouw </a:t>
            </a:r>
          </a:p>
          <a:p>
            <a:pPr algn="ctr"/>
            <a:r>
              <a:rPr lang="nl-BE" sz="7200" b="1" dirty="0">
                <a:latin typeface="+mj-lt"/>
              </a:rPr>
              <a:t>tantièmes</a:t>
            </a:r>
          </a:p>
          <a:p>
            <a:pPr algn="ctr"/>
            <a:r>
              <a:rPr lang="nl-BE" sz="4000" b="1" i="1" dirty="0">
                <a:latin typeface="+mj-lt"/>
              </a:rPr>
              <a:t>pensioenbedrag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3A07ECA1-2768-4C16-6CB4-5832C641DA30}"/>
              </a:ext>
            </a:extLst>
          </p:cNvPr>
          <p:cNvSpPr txBox="1"/>
          <p:nvPr/>
        </p:nvSpPr>
        <p:spPr>
          <a:xfrm>
            <a:off x="3649965" y="4061862"/>
            <a:ext cx="31963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nl-BE" sz="3600" dirty="0"/>
              <a:t>tantième = 1/55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58DBA12C-D763-EEE8-4BF4-A4139013E16B}"/>
              </a:ext>
            </a:extLst>
          </p:cNvPr>
          <p:cNvSpPr txBox="1"/>
          <p:nvPr/>
        </p:nvSpPr>
        <p:spPr>
          <a:xfrm>
            <a:off x="3649965" y="4825209"/>
            <a:ext cx="74959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nl-BE" sz="3600" dirty="0"/>
              <a:t>tantième = 1/60 (vanaf 2027)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3FABECEB-AE7A-052D-E968-DE0BF5DF6C2D}"/>
              </a:ext>
            </a:extLst>
          </p:cNvPr>
          <p:cNvSpPr txBox="1"/>
          <p:nvPr/>
        </p:nvSpPr>
        <p:spPr>
          <a:xfrm>
            <a:off x="2446020" y="4061863"/>
            <a:ext cx="7658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600" dirty="0"/>
              <a:t>nu</a:t>
            </a:r>
            <a:endParaRPr lang="nl-BE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E69FF8E5-33E7-3CD5-D819-31FAB5CE5A80}"/>
              </a:ext>
            </a:extLst>
          </p:cNvPr>
          <p:cNvSpPr txBox="1"/>
          <p:nvPr/>
        </p:nvSpPr>
        <p:spPr>
          <a:xfrm>
            <a:off x="1797803" y="4825209"/>
            <a:ext cx="14140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600" dirty="0"/>
              <a:t>wordt</a:t>
            </a:r>
            <a:endParaRPr lang="nl-BE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9D5B776B-F147-AF6B-2036-D90937677ED9}"/>
              </a:ext>
            </a:extLst>
          </p:cNvPr>
          <p:cNvSpPr txBox="1"/>
          <p:nvPr/>
        </p:nvSpPr>
        <p:spPr>
          <a:xfrm>
            <a:off x="3581682" y="5675550"/>
            <a:ext cx="73795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nl-BE" sz="2800" i="1" dirty="0"/>
              <a:t>opgebouwde rechten blijven behouden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4C87E4FA-2AE8-106C-F2A6-E75B4F9087F9}"/>
              </a:ext>
            </a:extLst>
          </p:cNvPr>
          <p:cNvSpPr txBox="1"/>
          <p:nvPr/>
        </p:nvSpPr>
        <p:spPr>
          <a:xfrm>
            <a:off x="2527497" y="5702256"/>
            <a:ext cx="67900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sz="3200" dirty="0"/>
              <a:t>⚠️</a:t>
            </a:r>
          </a:p>
        </p:txBody>
      </p:sp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F4E02178-5D3A-0757-17EF-65D973EDD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1302A-B6AB-3B4B-A07E-CDF2D61D3D63}" type="slidenum">
              <a:rPr lang="nl-BE" smtClean="0"/>
              <a:t>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774146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B63819-A1D7-D8AC-88E8-3161C8A8A4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>
            <a:extLst>
              <a:ext uri="{FF2B5EF4-FFF2-40B4-BE49-F238E27FC236}">
                <a16:creationId xmlns:a16="http://schemas.microsoft.com/office/drawing/2014/main" id="{F73B8A0B-24AB-8D1C-B579-73584B111F02}"/>
              </a:ext>
            </a:extLst>
          </p:cNvPr>
          <p:cNvSpPr txBox="1"/>
          <p:nvPr/>
        </p:nvSpPr>
        <p:spPr>
          <a:xfrm>
            <a:off x="10961225" y="234966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BE" dirty="0"/>
          </a:p>
        </p:txBody>
      </p:sp>
      <p:pic>
        <p:nvPicPr>
          <p:cNvPr id="11" name="Afbeelding 10" descr="Afbeelding met tekst, Lettertype, logo, rood&#10;&#10;Automatisch gegenereerde beschrijving">
            <a:extLst>
              <a:ext uri="{FF2B5EF4-FFF2-40B4-BE49-F238E27FC236}">
                <a16:creationId xmlns:a16="http://schemas.microsoft.com/office/drawing/2014/main" id="{03499C94-B4E6-B376-1698-5828BD648E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639" t="4471" r="9244" b="4471"/>
          <a:stretch/>
        </p:blipFill>
        <p:spPr>
          <a:xfrm rot="-5400000">
            <a:off x="-2968427" y="2961640"/>
            <a:ext cx="6906260" cy="982980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A1CFC5E3-1CCE-3E86-7E84-5D5008D41A49}"/>
              </a:ext>
            </a:extLst>
          </p:cNvPr>
          <p:cNvSpPr txBox="1"/>
          <p:nvPr/>
        </p:nvSpPr>
        <p:spPr>
          <a:xfrm>
            <a:off x="2282999" y="659230"/>
            <a:ext cx="8593251" cy="29238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7200" b="1" dirty="0">
                <a:latin typeface="+mj-lt"/>
              </a:rPr>
              <a:t>Afbouw </a:t>
            </a:r>
          </a:p>
          <a:p>
            <a:pPr algn="ctr"/>
            <a:r>
              <a:rPr lang="nl-BE" sz="7200" b="1" dirty="0">
                <a:latin typeface="+mj-lt"/>
              </a:rPr>
              <a:t>tantièmes</a:t>
            </a:r>
          </a:p>
          <a:p>
            <a:pPr algn="ctr"/>
            <a:r>
              <a:rPr lang="nl-BE" sz="4000" b="1" i="1" dirty="0">
                <a:latin typeface="+mj-lt"/>
              </a:rPr>
              <a:t>pensioendatum – verhogingscoëfficiënt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AB9DB703-1DD5-6FCD-CE51-1D288A4F739B}"/>
              </a:ext>
            </a:extLst>
          </p:cNvPr>
          <p:cNvSpPr txBox="1"/>
          <p:nvPr/>
        </p:nvSpPr>
        <p:spPr>
          <a:xfrm>
            <a:off x="3649965" y="3779308"/>
            <a:ext cx="34195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nl-BE" sz="3600" b="1" i="1" dirty="0">
                <a:latin typeface="+mj-lt"/>
              </a:rPr>
              <a:t>coëfficiënt</a:t>
            </a:r>
            <a:r>
              <a:rPr lang="nl-BE" sz="3600" dirty="0"/>
              <a:t> = 1,05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C59387A4-1629-DA7D-139E-38836544BC7D}"/>
              </a:ext>
            </a:extLst>
          </p:cNvPr>
          <p:cNvSpPr txBox="1"/>
          <p:nvPr/>
        </p:nvSpPr>
        <p:spPr>
          <a:xfrm>
            <a:off x="3649966" y="4587920"/>
            <a:ext cx="2533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nl-BE" sz="3600" b="1" i="1" dirty="0">
                <a:latin typeface="+mj-lt"/>
              </a:rPr>
              <a:t>coëfficiënt</a:t>
            </a:r>
            <a:r>
              <a:rPr lang="nl-BE" sz="3600" dirty="0"/>
              <a:t> =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025F2DA5-4A80-9611-BA6B-BB4CABB95F00}"/>
              </a:ext>
            </a:extLst>
          </p:cNvPr>
          <p:cNvSpPr txBox="1"/>
          <p:nvPr/>
        </p:nvSpPr>
        <p:spPr>
          <a:xfrm>
            <a:off x="2446020" y="3779309"/>
            <a:ext cx="7658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600" dirty="0"/>
              <a:t>nu</a:t>
            </a:r>
            <a:endParaRPr lang="nl-BE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0C697A78-6566-9BEA-CECC-0CE6F9A2C963}"/>
              </a:ext>
            </a:extLst>
          </p:cNvPr>
          <p:cNvSpPr txBox="1"/>
          <p:nvPr/>
        </p:nvSpPr>
        <p:spPr>
          <a:xfrm>
            <a:off x="1797803" y="4587920"/>
            <a:ext cx="14140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600" dirty="0"/>
              <a:t>wordt</a:t>
            </a:r>
            <a:endParaRPr lang="nl-BE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0FC14675-9A6F-6D15-F542-9C6183A0DC31}"/>
              </a:ext>
            </a:extLst>
          </p:cNvPr>
          <p:cNvSpPr txBox="1"/>
          <p:nvPr/>
        </p:nvSpPr>
        <p:spPr>
          <a:xfrm>
            <a:off x="3581682" y="5481666"/>
            <a:ext cx="76779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nl-BE" sz="2800" i="1" dirty="0"/>
              <a:t>geen behoud van opgebouwde rechten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59ECF934-193D-9ACE-326A-4271CF373655}"/>
              </a:ext>
            </a:extLst>
          </p:cNvPr>
          <p:cNvSpPr txBox="1"/>
          <p:nvPr/>
        </p:nvSpPr>
        <p:spPr>
          <a:xfrm>
            <a:off x="2527497" y="5510232"/>
            <a:ext cx="67900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sz="3200" dirty="0"/>
              <a:t>⚠️</a:t>
            </a:r>
          </a:p>
        </p:txBody>
      </p:sp>
      <p:graphicFrame>
        <p:nvGraphicFramePr>
          <p:cNvPr id="8" name="Tabel 7">
            <a:extLst>
              <a:ext uri="{FF2B5EF4-FFF2-40B4-BE49-F238E27FC236}">
                <a16:creationId xmlns:a16="http://schemas.microsoft.com/office/drawing/2014/main" id="{0A2B1A5F-279B-5868-26F0-ED841EAE3B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0819264"/>
              </p:ext>
            </p:extLst>
          </p:nvPr>
        </p:nvGraphicFramePr>
        <p:xfrm>
          <a:off x="6183518" y="4453885"/>
          <a:ext cx="45448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8968">
                  <a:extLst>
                    <a:ext uri="{9D8B030D-6E8A-4147-A177-3AD203B41FA5}">
                      <a16:colId xmlns:a16="http://schemas.microsoft.com/office/drawing/2014/main" val="749998453"/>
                    </a:ext>
                  </a:extLst>
                </a:gridCol>
                <a:gridCol w="908968">
                  <a:extLst>
                    <a:ext uri="{9D8B030D-6E8A-4147-A177-3AD203B41FA5}">
                      <a16:colId xmlns:a16="http://schemas.microsoft.com/office/drawing/2014/main" val="78049729"/>
                    </a:ext>
                  </a:extLst>
                </a:gridCol>
                <a:gridCol w="908968">
                  <a:extLst>
                    <a:ext uri="{9D8B030D-6E8A-4147-A177-3AD203B41FA5}">
                      <a16:colId xmlns:a16="http://schemas.microsoft.com/office/drawing/2014/main" val="1773830881"/>
                    </a:ext>
                  </a:extLst>
                </a:gridCol>
                <a:gridCol w="908968">
                  <a:extLst>
                    <a:ext uri="{9D8B030D-6E8A-4147-A177-3AD203B41FA5}">
                      <a16:colId xmlns:a16="http://schemas.microsoft.com/office/drawing/2014/main" val="2252976619"/>
                    </a:ext>
                  </a:extLst>
                </a:gridCol>
                <a:gridCol w="908968">
                  <a:extLst>
                    <a:ext uri="{9D8B030D-6E8A-4147-A177-3AD203B41FA5}">
                      <a16:colId xmlns:a16="http://schemas.microsoft.com/office/drawing/2014/main" val="22562431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BE" sz="2400" dirty="0">
                          <a:solidFill>
                            <a:sysClr val="windowText" lastClr="000000"/>
                          </a:solidFill>
                        </a:rPr>
                        <a:t>2027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400" dirty="0">
                          <a:solidFill>
                            <a:sysClr val="windowText" lastClr="000000"/>
                          </a:solidFill>
                        </a:rPr>
                        <a:t>2028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400" dirty="0">
                          <a:solidFill>
                            <a:sysClr val="windowText" lastClr="000000"/>
                          </a:solidFill>
                        </a:rPr>
                        <a:t>2029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400" dirty="0">
                          <a:solidFill>
                            <a:sysClr val="windowText" lastClr="000000"/>
                          </a:solidFill>
                        </a:rPr>
                        <a:t>2030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400" dirty="0">
                          <a:solidFill>
                            <a:sysClr val="windowText" lastClr="000000"/>
                          </a:solidFill>
                        </a:rPr>
                        <a:t>2031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6792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BE" sz="2400" dirty="0">
                          <a:solidFill>
                            <a:sysClr val="windowText" lastClr="000000"/>
                          </a:solidFill>
                        </a:rPr>
                        <a:t>1,045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400" dirty="0">
                          <a:solidFill>
                            <a:sysClr val="windowText" lastClr="000000"/>
                          </a:solidFill>
                        </a:rPr>
                        <a:t>1,040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400" dirty="0">
                          <a:solidFill>
                            <a:sysClr val="windowText" lastClr="000000"/>
                          </a:solidFill>
                        </a:rPr>
                        <a:t>1,035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400" dirty="0">
                          <a:solidFill>
                            <a:sysClr val="windowText" lastClr="000000"/>
                          </a:solidFill>
                        </a:rPr>
                        <a:t>1,030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400" dirty="0">
                          <a:solidFill>
                            <a:sysClr val="windowText" lastClr="000000"/>
                          </a:solidFill>
                        </a:rPr>
                        <a:t>1,025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5717180"/>
                  </a:ext>
                </a:extLst>
              </a:tr>
            </a:tbl>
          </a:graphicData>
        </a:graphic>
      </p:graphicFrame>
      <p:sp>
        <p:nvSpPr>
          <p:cNvPr id="9" name="Tekstvak 8">
            <a:extLst>
              <a:ext uri="{FF2B5EF4-FFF2-40B4-BE49-F238E27FC236}">
                <a16:creationId xmlns:a16="http://schemas.microsoft.com/office/drawing/2014/main" id="{2BE3A949-5158-93AF-DE1F-9950BED2D972}"/>
              </a:ext>
            </a:extLst>
          </p:cNvPr>
          <p:cNvSpPr txBox="1"/>
          <p:nvPr/>
        </p:nvSpPr>
        <p:spPr>
          <a:xfrm>
            <a:off x="3596932" y="5951781"/>
            <a:ext cx="76779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nl-BE" sz="2800" i="1" dirty="0"/>
              <a:t>hoger onderwijs krijgt coëfficiënt 1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0B21BF6C-84A9-CD68-2F2C-850B740324DF}"/>
              </a:ext>
            </a:extLst>
          </p:cNvPr>
          <p:cNvSpPr txBox="1"/>
          <p:nvPr/>
        </p:nvSpPr>
        <p:spPr>
          <a:xfrm>
            <a:off x="2542747" y="5980347"/>
            <a:ext cx="67900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sz="3200" dirty="0"/>
              <a:t>⚠️</a:t>
            </a:r>
          </a:p>
        </p:txBody>
      </p:sp>
      <p:sp>
        <p:nvSpPr>
          <p:cNvPr id="14" name="Tijdelijke aanduiding voor dianummer 13">
            <a:extLst>
              <a:ext uri="{FF2B5EF4-FFF2-40B4-BE49-F238E27FC236}">
                <a16:creationId xmlns:a16="http://schemas.microsoft.com/office/drawing/2014/main" id="{A9E0E0DA-8AFD-1DF3-F478-A52403666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1302A-B6AB-3B4B-A07E-CDF2D61D3D63}" type="slidenum">
              <a:rPr lang="nl-BE" smtClean="0"/>
              <a:t>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740730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C0E0A6-055C-4698-F854-FA3D861238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>
            <a:extLst>
              <a:ext uri="{FF2B5EF4-FFF2-40B4-BE49-F238E27FC236}">
                <a16:creationId xmlns:a16="http://schemas.microsoft.com/office/drawing/2014/main" id="{613B46F8-AB67-F658-B033-253AE207F59F}"/>
              </a:ext>
            </a:extLst>
          </p:cNvPr>
          <p:cNvSpPr txBox="1"/>
          <p:nvPr/>
        </p:nvSpPr>
        <p:spPr>
          <a:xfrm>
            <a:off x="10961225" y="234966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BE" dirty="0"/>
          </a:p>
        </p:txBody>
      </p:sp>
      <p:pic>
        <p:nvPicPr>
          <p:cNvPr id="11" name="Afbeelding 10" descr="Afbeelding met tekst, Lettertype, logo, rood&#10;&#10;Automatisch gegenereerde beschrijving">
            <a:extLst>
              <a:ext uri="{FF2B5EF4-FFF2-40B4-BE49-F238E27FC236}">
                <a16:creationId xmlns:a16="http://schemas.microsoft.com/office/drawing/2014/main" id="{50B4CC25-269B-6FDE-1803-17D9A5E4B0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639" t="4471" r="9244" b="4471"/>
          <a:stretch/>
        </p:blipFill>
        <p:spPr>
          <a:xfrm rot="-5400000">
            <a:off x="-2968427" y="2961640"/>
            <a:ext cx="6906260" cy="982980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2EFF596E-35B3-D538-1C34-9948B7E40ADA}"/>
              </a:ext>
            </a:extLst>
          </p:cNvPr>
          <p:cNvSpPr txBox="1"/>
          <p:nvPr/>
        </p:nvSpPr>
        <p:spPr>
          <a:xfrm>
            <a:off x="2095515" y="659230"/>
            <a:ext cx="8968225" cy="29238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7200" b="1" dirty="0">
                <a:latin typeface="+mj-lt"/>
              </a:rPr>
              <a:t>Afbouw </a:t>
            </a:r>
          </a:p>
          <a:p>
            <a:pPr algn="ctr"/>
            <a:r>
              <a:rPr lang="nl-BE" sz="7200" b="1" dirty="0">
                <a:latin typeface="+mj-lt"/>
              </a:rPr>
              <a:t>tantièmes</a:t>
            </a:r>
          </a:p>
          <a:p>
            <a:pPr algn="ctr"/>
            <a:r>
              <a:rPr lang="nl-BE" sz="4000" b="1" i="1" dirty="0">
                <a:latin typeface="+mj-lt"/>
              </a:rPr>
              <a:t>pensioendatum – overgangsmaatregelen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423FE15F-7FFE-2060-C5F9-FD6734DA9240}"/>
              </a:ext>
            </a:extLst>
          </p:cNvPr>
          <p:cNvSpPr txBox="1"/>
          <p:nvPr/>
        </p:nvSpPr>
        <p:spPr>
          <a:xfrm>
            <a:off x="2854467" y="3729540"/>
            <a:ext cx="8363187" cy="12772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nl-BE" sz="3600" b="1" i="1" dirty="0">
                <a:latin typeface="+mj-lt"/>
              </a:rPr>
              <a:t>2025 en 2026 recht op vervroegd pensioen</a:t>
            </a:r>
          </a:p>
          <a:p>
            <a:pPr algn="ctr">
              <a:spcAft>
                <a:spcPts val="600"/>
              </a:spcAft>
            </a:pPr>
            <a:r>
              <a:rPr lang="nl-BE" sz="3600" i="1" dirty="0"/>
              <a:t>⇒ </a:t>
            </a:r>
            <a:r>
              <a:rPr lang="nl-BE" sz="3600" b="1" i="1" dirty="0">
                <a:latin typeface="+mj-lt"/>
              </a:rPr>
              <a:t>recht behouden</a:t>
            </a:r>
            <a:endParaRPr lang="nl-BE" sz="3600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64F3A51B-95DC-C8CC-D3E9-1EF1CF72F76E}"/>
              </a:ext>
            </a:extLst>
          </p:cNvPr>
          <p:cNvSpPr txBox="1"/>
          <p:nvPr/>
        </p:nvSpPr>
        <p:spPr>
          <a:xfrm>
            <a:off x="2854466" y="5156021"/>
            <a:ext cx="89682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nl-BE" sz="3600" b="1" i="1" dirty="0">
                <a:latin typeface="+mj-lt"/>
              </a:rPr>
              <a:t>60 jaar in 2025 </a:t>
            </a:r>
            <a:r>
              <a:rPr lang="nl-BE" sz="3600" i="1" dirty="0"/>
              <a:t>⇒ max. 1 jaar langer</a:t>
            </a:r>
            <a:br>
              <a:rPr lang="nl-BE" sz="3600" i="1" dirty="0"/>
            </a:br>
            <a:r>
              <a:rPr lang="nl-BE" sz="3600" i="1" dirty="0"/>
              <a:t>59 jaar in 2025 ⇒ max. 2 jaren langer</a:t>
            </a:r>
            <a:endParaRPr lang="nl-BE" sz="3600" dirty="0"/>
          </a:p>
        </p:txBody>
      </p:sp>
      <p:sp>
        <p:nvSpPr>
          <p:cNvPr id="14" name="Tijdelijke aanduiding voor dianummer 13">
            <a:extLst>
              <a:ext uri="{FF2B5EF4-FFF2-40B4-BE49-F238E27FC236}">
                <a16:creationId xmlns:a16="http://schemas.microsoft.com/office/drawing/2014/main" id="{2FECAB80-CD32-F995-40E4-6697248A6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1302A-B6AB-3B4B-A07E-CDF2D61D3D63}" type="slidenum">
              <a:rPr lang="nl-BE" smtClean="0"/>
              <a:t>9</a:t>
            </a:fld>
            <a:endParaRPr lang="nl-BE"/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094BF5CB-0275-1759-5AF1-4A233787BDFB}"/>
              </a:ext>
            </a:extLst>
          </p:cNvPr>
          <p:cNvSpPr txBox="1"/>
          <p:nvPr/>
        </p:nvSpPr>
        <p:spPr>
          <a:xfrm>
            <a:off x="2342403" y="3766500"/>
            <a:ext cx="4972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200" i="1" dirty="0"/>
              <a:t>1.</a:t>
            </a:r>
            <a:endParaRPr lang="nl-BE" sz="2000" i="1" dirty="0"/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9D83B8F9-237A-9801-B478-84F48E51549D}"/>
              </a:ext>
            </a:extLst>
          </p:cNvPr>
          <p:cNvSpPr txBox="1"/>
          <p:nvPr/>
        </p:nvSpPr>
        <p:spPr>
          <a:xfrm>
            <a:off x="2342403" y="5171410"/>
            <a:ext cx="4972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200" i="1" dirty="0"/>
              <a:t>2.</a:t>
            </a:r>
            <a:endParaRPr lang="nl-BE" sz="2000" i="1" dirty="0"/>
          </a:p>
        </p:txBody>
      </p:sp>
    </p:spTree>
    <p:extLst>
      <p:ext uri="{BB962C8B-B14F-4D97-AF65-F5344CB8AC3E}">
        <p14:creationId xmlns:p14="http://schemas.microsoft.com/office/powerpoint/2010/main" val="153756314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7199</TotalTime>
  <Words>579</Words>
  <Application>Microsoft Office PowerPoint</Application>
  <PresentationFormat>Breedbeeld</PresentationFormat>
  <Paragraphs>203</Paragraphs>
  <Slides>23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23</vt:i4>
      </vt:variant>
    </vt:vector>
  </HeadingPairs>
  <TitlesOfParts>
    <vt:vector size="29" baseType="lpstr">
      <vt:lpstr>Abadi MT Condensed Light</vt:lpstr>
      <vt:lpstr>Aptos</vt:lpstr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VAN DE CRUYS, Luc</dc:creator>
  <cp:lastModifiedBy>ingrid bakkers</cp:lastModifiedBy>
  <cp:revision>133</cp:revision>
  <cp:lastPrinted>2025-09-22T13:51:55Z</cp:lastPrinted>
  <dcterms:created xsi:type="dcterms:W3CDTF">2020-05-18T04:07:39Z</dcterms:created>
  <dcterms:modified xsi:type="dcterms:W3CDTF">2025-11-20T14:12:20Z</dcterms:modified>
</cp:coreProperties>
</file>