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0"/>
  </p:notesMasterIdLst>
  <p:sldIdLst>
    <p:sldId id="288" r:id="rId2"/>
    <p:sldId id="256" r:id="rId3"/>
    <p:sldId id="289" r:id="rId4"/>
    <p:sldId id="300" r:id="rId5"/>
    <p:sldId id="302" r:id="rId6"/>
    <p:sldId id="301" r:id="rId7"/>
    <p:sldId id="264" r:id="rId8"/>
    <p:sldId id="291" r:id="rId9"/>
    <p:sldId id="262" r:id="rId10"/>
    <p:sldId id="263" r:id="rId11"/>
    <p:sldId id="277" r:id="rId12"/>
    <p:sldId id="292" r:id="rId13"/>
    <p:sldId id="294" r:id="rId14"/>
    <p:sldId id="296" r:id="rId15"/>
    <p:sldId id="298" r:id="rId16"/>
    <p:sldId id="267" r:id="rId17"/>
    <p:sldId id="269" r:id="rId18"/>
    <p:sldId id="270" r:id="rId19"/>
    <p:sldId id="276" r:id="rId20"/>
    <p:sldId id="272" r:id="rId21"/>
    <p:sldId id="273" r:id="rId22"/>
    <p:sldId id="274" r:id="rId23"/>
    <p:sldId id="275" r:id="rId24"/>
    <p:sldId id="299" r:id="rId25"/>
    <p:sldId id="287" r:id="rId26"/>
    <p:sldId id="280" r:id="rId27"/>
    <p:sldId id="282" r:id="rId28"/>
    <p:sldId id="304" r:id="rId2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03A66-21A3-4EF0-8637-3366EF797746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43CDB-1BE2-4D13-9423-DED11DDC1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915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1022dceda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11022dceda7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g11022dceda7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BE"/>
              <a:t>14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1022dceda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11022dceda7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11022dceda7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BE"/>
              <a:t>15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3CDB-1BE2-4D13-9423-DED11DDC12A2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368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596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27FB50-13D8-0652-C444-950132582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03300C-6A0B-0155-DFAA-68895D157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9908E2-4993-AC85-47EE-9E3D308E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A433-FF61-4FC3-A459-0B870F0A4802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01F99B-37ED-D237-6F4A-200D18D2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F7468F-F225-B8B5-E3EF-A4EFABCD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38B0-6ACD-4DA6-8008-6BDD7DF081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565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F4917-5594-8CEA-44F7-C3E9C78AE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1E589E-D8D6-E07F-CC79-EED59B8F2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A1FF6B-C774-B9DB-33BB-C978B5B3C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A433-FF61-4FC3-A459-0B870F0A4802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750D72-7C2E-26C8-A453-12E30E2E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CC4930-5508-A877-79A4-A1BCD340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38B0-6ACD-4DA6-8008-6BDD7DF081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637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E222093-89DC-C715-CC30-7578593B4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786DCFF-8715-BF71-DD7C-0C0F55A01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07179A-2B37-9ADB-7830-C12BDF0D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A433-FF61-4FC3-A459-0B870F0A4802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A0588D-7A82-43DD-BFE8-51655AB96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C1E9CA-C817-E1ED-723A-636E52F8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38B0-6ACD-4DA6-8008-6BDD7DF081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827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89D0E-353F-D826-057E-96382D5A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7AED8A-4DB4-C720-18E1-701677898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EAF3AE-BACC-E293-C954-F910B602F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A433-FF61-4FC3-A459-0B870F0A4802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42AC72-FF5F-C5D7-22FB-40B449261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3A0F7F-8E06-47DA-0698-6E29F175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38B0-6ACD-4DA6-8008-6BDD7DF081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918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59E666-DB4C-87BF-9F7A-4BDC9402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D31235-0EE0-7B63-867E-28A5FBF68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4B81B2-4B74-F2F5-A95B-84B6D2D5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A433-FF61-4FC3-A459-0B870F0A4802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53C75B-2FA9-620F-C1D9-5A3E8AB3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A1F60B-4219-BD7C-54B4-6936A67B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38B0-6ACD-4DA6-8008-6BDD7DF081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452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418DAE-4DD5-297E-657F-6E4A192C4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98AC7C-FF68-AF6B-D911-C4EA28E31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727D14-82CA-34B5-0305-3208DB71A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EE9F7C-8B6E-DF37-D638-144FC2F2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A433-FF61-4FC3-A459-0B870F0A4802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7426DF-4B6D-F1F7-9128-0464D908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B7988F0-F29D-E719-107B-B9FA3183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38B0-6ACD-4DA6-8008-6BDD7DF081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715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D4588-F39C-B9E6-451A-525738EC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E6CA7B-7980-568F-992B-2625EDCF9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B5BC1F6-35A5-3CF8-1300-6FB458839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DC0D862-E7EF-AFB3-EF75-CC6C35CC9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872CF13-D5D2-9ABA-9D7E-F46EC54A3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2D3648B-0A06-1F68-6150-52915A13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A433-FF61-4FC3-A459-0B870F0A4802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4F434F9-A83E-E7CB-5BC9-D8E0D7B0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8425515-B059-77B1-3624-49E9F1C4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38B0-6ACD-4DA6-8008-6BDD7DF081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817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D3566-E10F-3384-8704-D9135077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F272E55-FA73-863E-E55C-C0D3CB75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A433-FF61-4FC3-A459-0B870F0A4802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466ABF2-9B64-9DFA-2502-FB04AD7C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6787C0-E622-D2F6-AA1B-0457CD2E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38B0-6ACD-4DA6-8008-6BDD7DF081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529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5BA23E6-A16F-27D0-B17E-31215B50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A433-FF61-4FC3-A459-0B870F0A4802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349DF42-784F-29F4-44C8-4D6E2C25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840917-F67B-3FFE-DBEF-D0D88D53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38B0-6ACD-4DA6-8008-6BDD7DF081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062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2A0F4-3B2C-C059-E24B-7D5B5A101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BC7C2B-364C-04D9-D157-5495EC1C6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D4AFB04-E73C-699C-FD05-6780B432E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49A030-2F05-8E75-D390-4168D9EE0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A433-FF61-4FC3-A459-0B870F0A4802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DCE846-F760-1587-D612-954CBBB7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5503EF-4FE5-CAD9-8CDF-5E6A3246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38B0-6ACD-4DA6-8008-6BDD7DF081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648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CB300-D6FE-01A5-02D5-A71F5554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67515D5-6714-0EBE-53E9-BBA986C10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047EE9-8EEC-CF32-E41C-02A3BA905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A5C56D-BFF9-64E4-1412-0DEAD0B0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A433-FF61-4FC3-A459-0B870F0A4802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9D7205-5A5E-B5B7-22ED-765FA144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AD3308-D1DE-8294-AAE1-99E350D9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38B0-6ACD-4DA6-8008-6BDD7DF081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259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53AAF4E-87A6-12D1-D490-B90297BA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B4B91F-C5EE-A624-373F-65BACE7D2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A5EB51-2DEF-C441-94C3-D21C851A7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4A433-FF61-4FC3-A459-0B870F0A4802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40A302-040A-0FD7-510B-CA7AE731A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1B237D-1891-0A17-032A-4BF3F3643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38B0-6ACD-4DA6-8008-6BDD7DF081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58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0835" y="2504207"/>
            <a:ext cx="4902331" cy="1849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Cursussen in Keerpunt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9.  Toonmoment</a:t>
            </a:r>
          </a:p>
          <a:p>
            <a:pPr marL="0" indent="0">
              <a:buNone/>
            </a:pPr>
            <a:r>
              <a:rPr lang="nl-BE" dirty="0"/>
              <a:t>10.  Exploratie</a:t>
            </a:r>
          </a:p>
          <a:p>
            <a:pPr marL="0" indent="0">
              <a:buNone/>
            </a:pPr>
            <a:r>
              <a:rPr lang="nl-BE" dirty="0"/>
              <a:t>11.  Welzijn</a:t>
            </a:r>
          </a:p>
          <a:p>
            <a:pPr marL="0" indent="0">
              <a:buNone/>
            </a:pPr>
            <a:r>
              <a:rPr lang="nl-BE" dirty="0"/>
              <a:t>12.  Cultuur en Expressie</a:t>
            </a:r>
          </a:p>
          <a:p>
            <a:pPr marL="0" indent="0">
              <a:buNone/>
            </a:pPr>
            <a:r>
              <a:rPr lang="nl-BE" dirty="0"/>
              <a:t>13.  Planning en Reflectie</a:t>
            </a:r>
          </a:p>
          <a:p>
            <a:pPr marL="0" indent="0">
              <a:buNone/>
            </a:pPr>
            <a:r>
              <a:rPr lang="nl-BE" dirty="0"/>
              <a:t>14.  Burgerschap *</a:t>
            </a:r>
          </a:p>
          <a:p>
            <a:pPr marL="514350" indent="-514350">
              <a:buAutoNum type="arabicPeriod" startAt="15"/>
            </a:pPr>
            <a:r>
              <a:rPr lang="nl-BE" dirty="0"/>
              <a:t>  Ateliers *</a:t>
            </a:r>
          </a:p>
          <a:p>
            <a:pPr marL="514350" indent="-514350">
              <a:buAutoNum type="arabicPeriod" startAt="15"/>
            </a:pPr>
            <a:r>
              <a:rPr lang="nl-BE" dirty="0"/>
              <a:t>Ervaringsweek * (vanaf 2</a:t>
            </a:r>
            <a:r>
              <a:rPr lang="nl-BE" baseline="30000" dirty="0"/>
              <a:t>de</a:t>
            </a:r>
            <a:r>
              <a:rPr lang="nl-BE" dirty="0"/>
              <a:t> graad)</a:t>
            </a:r>
          </a:p>
          <a:p>
            <a:pPr marL="0" indent="0">
              <a:buNone/>
            </a:pPr>
            <a:endParaRPr lang="nl-BE" sz="1600" dirty="0"/>
          </a:p>
          <a:p>
            <a:pPr marL="0" indent="0">
              <a:buNone/>
            </a:pPr>
            <a:r>
              <a:rPr lang="nl-BE" sz="1600" dirty="0"/>
              <a:t>De cursussen met * vormen de studierichting Freinetpedagogie (basisoptie in de 1</a:t>
            </a:r>
            <a:r>
              <a:rPr lang="nl-BE" sz="1600" baseline="30000" dirty="0"/>
              <a:t>ste</a:t>
            </a:r>
            <a:r>
              <a:rPr lang="nl-BE" sz="1600" dirty="0"/>
              <a:t> graad)</a:t>
            </a:r>
          </a:p>
        </p:txBody>
      </p:sp>
    </p:spTree>
    <p:extLst>
      <p:ext uri="{BB962C8B-B14F-4D97-AF65-F5344CB8AC3E}">
        <p14:creationId xmlns:p14="http://schemas.microsoft.com/office/powerpoint/2010/main" val="2225929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De cursussen van de studierichting </a:t>
            </a:r>
            <a:r>
              <a:rPr lang="nl-BE" dirty="0" err="1"/>
              <a:t>freinetpedagogie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Atelier (3 lestijden, in 2</a:t>
            </a:r>
            <a:r>
              <a:rPr lang="nl-BE" baseline="30000" dirty="0"/>
              <a:t>de</a:t>
            </a:r>
            <a:r>
              <a:rPr lang="nl-BE" dirty="0"/>
              <a:t> graad ook: ‘focusateliers’ in complementair gedeelte van het lessenrooster, 2 lestijden)</a:t>
            </a:r>
          </a:p>
          <a:p>
            <a:r>
              <a:rPr lang="nl-BE" dirty="0"/>
              <a:t>Klasraad (1 lestijd)</a:t>
            </a:r>
          </a:p>
          <a:p>
            <a:r>
              <a:rPr lang="nl-BE" dirty="0"/>
              <a:t>Praktische burgerschapsvorming (1 lestijd)</a:t>
            </a:r>
          </a:p>
          <a:p>
            <a:r>
              <a:rPr lang="nl-BE" dirty="0"/>
              <a:t>Ervaringsweek (1 lestijd)</a:t>
            </a:r>
          </a:p>
          <a:p>
            <a:r>
              <a:rPr lang="nl-BE" dirty="0"/>
              <a:t>Onderzoek (2 lestijden, eindwerk in 3</a:t>
            </a:r>
            <a:r>
              <a:rPr lang="nl-BE" baseline="30000" dirty="0"/>
              <a:t>de</a:t>
            </a:r>
            <a:r>
              <a:rPr lang="nl-BE" dirty="0"/>
              <a:t> graad)</a:t>
            </a:r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Administratieve </a:t>
            </a:r>
            <a:r>
              <a:rPr lang="nl-BE" dirty="0" err="1"/>
              <a:t>vakbenamingen</a:t>
            </a:r>
            <a:r>
              <a:rPr lang="nl-BE" dirty="0"/>
              <a:t> (o.m. voor de toewijzing van opdrachten aan leraars):</a:t>
            </a:r>
          </a:p>
          <a:p>
            <a:pPr marL="0" indent="0">
              <a:buNone/>
            </a:pPr>
            <a:r>
              <a:rPr lang="nl-BE" dirty="0"/>
              <a:t>Sociale activiteiten of exploratie (of seminarie)</a:t>
            </a:r>
          </a:p>
        </p:txBody>
      </p:sp>
    </p:spTree>
    <p:extLst>
      <p:ext uri="{BB962C8B-B14F-4D97-AF65-F5344CB8AC3E}">
        <p14:creationId xmlns:p14="http://schemas.microsoft.com/office/powerpoint/2010/main" val="93071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283A-91CB-1AA2-64FF-18A56C95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Geïntegreerd Keerpuntleerplan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2545EA-417A-5558-C656-15D96B69D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dirty="0"/>
              <a:t>Basisvorming: decretale eindtermen (minimumdoelen na definitieve goedkeuring) per graad, gekoppeld aan de verschillende cursussen</a:t>
            </a:r>
          </a:p>
          <a:p>
            <a:r>
              <a:rPr lang="nl-BE" dirty="0"/>
              <a:t>Freinetpedagogie: 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Deze doelen zijn  gekoppeld aan de cursussen in de studierichting Freinetpedagogie: klasraad, praktische burgerschapsvorming, ateliers, ervaringsweek en onderzoek (met eindwerk in 3</a:t>
            </a:r>
            <a:r>
              <a:rPr lang="nl-BE" baseline="30000" dirty="0"/>
              <a:t>de</a:t>
            </a:r>
            <a:r>
              <a:rPr lang="nl-BE" dirty="0"/>
              <a:t> graad)</a:t>
            </a:r>
          </a:p>
          <a:p>
            <a:r>
              <a:rPr lang="nl-BE" dirty="0"/>
              <a:t>Leerplandoelen: voortzetting van erkende doelen in 1</a:t>
            </a:r>
            <a:r>
              <a:rPr lang="nl-BE" baseline="30000" dirty="0"/>
              <a:t>ste</a:t>
            </a:r>
            <a:r>
              <a:rPr lang="nl-BE" dirty="0"/>
              <a:t> graad</a:t>
            </a:r>
          </a:p>
          <a:p>
            <a:r>
              <a:rPr lang="nl-BE" dirty="0"/>
              <a:t>‘Cultuurbeschouwing’ : geen specifieke leerdoelen, cultuurbeschouwing (2 lestijden als levensbeschouwelijk vak) komt in bijna alle cursussen voor</a:t>
            </a:r>
          </a:p>
          <a:p>
            <a:pPr>
              <a:buFontTx/>
              <a:buChar char="-"/>
            </a:pP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84B17A-67B3-D434-7DB1-D9B16A291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182" y="2641768"/>
            <a:ext cx="5029636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7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BB1890C-7E6D-E261-8AF3-2778ECE4B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Evaluatie in Freinetscholen Keerpunt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D1B318B-328E-187D-FDEB-10F22BABD1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nl-BE" dirty="0"/>
              <a:t>De evaluatie is zo breed mogelijk: permanent, inclusief peer- en zelfevaluatie, en bestrijkt alle doelstellingen</a:t>
            </a:r>
          </a:p>
          <a:p>
            <a:r>
              <a:rPr lang="nl-BE" dirty="0"/>
              <a:t>De basis van de evaluatie wordt gevormd door brevetten, niet door examens en ‘puntenrapporten’ (stimuleren eerder competitie i.p.v. coöperatie)</a:t>
            </a:r>
          </a:p>
          <a:p>
            <a:r>
              <a:rPr lang="nl-BE" dirty="0"/>
              <a:t>Per graad is er een ‘badgeboekje’ opgesteld, waarin voor elke cursus de kerndoelen en de criteria voor het behalen van het brevet (diverse evaluatievormen) zijn opgesomd</a:t>
            </a:r>
          </a:p>
          <a:p>
            <a:endParaRPr lang="nl-BE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CC84E69F-2077-3569-D210-2714202692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085" y="1825625"/>
            <a:ext cx="3036329" cy="4351338"/>
          </a:xfrm>
        </p:spPr>
      </p:pic>
    </p:spTree>
    <p:extLst>
      <p:ext uri="{BB962C8B-B14F-4D97-AF65-F5344CB8AC3E}">
        <p14:creationId xmlns:p14="http://schemas.microsoft.com/office/powerpoint/2010/main" val="1326779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1022dceda7_0_43"/>
          <p:cNvSpPr txBox="1">
            <a:spLocks noGrp="1"/>
          </p:cNvSpPr>
          <p:nvPr>
            <p:ph type="title"/>
          </p:nvPr>
        </p:nvSpPr>
        <p:spPr>
          <a:xfrm>
            <a:off x="683568" y="455932"/>
            <a:ext cx="7053525" cy="1050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nl-BE" dirty="0"/>
              <a:t>Badgeboekje eerste graad</a:t>
            </a:r>
            <a:endParaRPr dirty="0"/>
          </a:p>
        </p:txBody>
      </p:sp>
      <p:sp>
        <p:nvSpPr>
          <p:cNvPr id="284" name="Google Shape;284;g11022dceda7_0_43"/>
          <p:cNvSpPr/>
          <p:nvPr/>
        </p:nvSpPr>
        <p:spPr>
          <a:xfrm>
            <a:off x="1174107" y="1572656"/>
            <a:ext cx="5968575" cy="423652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g11022dceda7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0044" y="1688757"/>
            <a:ext cx="5778145" cy="412042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11022dceda7_0_43"/>
          <p:cNvSpPr txBox="1"/>
          <p:nvPr/>
        </p:nvSpPr>
        <p:spPr>
          <a:xfrm>
            <a:off x="7502850" y="2198812"/>
            <a:ext cx="1160100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endParaRPr sz="105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g11022dceda7_0_43"/>
          <p:cNvSpPr txBox="1"/>
          <p:nvPr/>
        </p:nvSpPr>
        <p:spPr>
          <a:xfrm>
            <a:off x="7277175" y="2092406"/>
            <a:ext cx="1611450" cy="191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nl-BE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permanente</a:t>
            </a:r>
            <a:endParaRPr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nl-BE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evaluatie</a:t>
            </a:r>
            <a:endParaRPr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rgbClr val="000000"/>
              </a:buClr>
              <a:buSzPts val="1400"/>
            </a:pPr>
            <a:endParaRPr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nl-BE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diverse evaluatievormen</a:t>
            </a:r>
            <a:endParaRPr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rgbClr val="000000"/>
              </a:buClr>
              <a:buSzPts val="1400"/>
            </a:pPr>
            <a:endParaRPr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nl-BE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peer- en zelfevaluatie</a:t>
            </a:r>
            <a:endParaRPr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rgbClr val="000000"/>
              </a:buClr>
              <a:buSzPts val="1400"/>
            </a:pPr>
            <a:endParaRPr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nl-BE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overzicht van alle doelen voor een graad </a:t>
            </a:r>
            <a:endParaRPr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1022dceda7_0_54"/>
          <p:cNvSpPr txBox="1">
            <a:spLocks noGrp="1"/>
          </p:cNvSpPr>
          <p:nvPr>
            <p:ph type="title"/>
          </p:nvPr>
        </p:nvSpPr>
        <p:spPr>
          <a:xfrm>
            <a:off x="483909" y="116632"/>
            <a:ext cx="7053525" cy="1050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nl-BE" dirty="0"/>
              <a:t>De Cursus </a:t>
            </a:r>
            <a:br>
              <a:rPr lang="nl-BE" dirty="0"/>
            </a:br>
            <a:r>
              <a:rPr lang="nl-BE" dirty="0"/>
              <a:t>Vrije Tekst</a:t>
            </a:r>
            <a:endParaRPr dirty="0"/>
          </a:p>
        </p:txBody>
      </p:sp>
      <p:sp>
        <p:nvSpPr>
          <p:cNvPr id="294" name="Google Shape;294;g11022dceda7_0_54"/>
          <p:cNvSpPr txBox="1">
            <a:spLocks noGrp="1"/>
          </p:cNvSpPr>
          <p:nvPr>
            <p:ph type="body" idx="1"/>
          </p:nvPr>
        </p:nvSpPr>
        <p:spPr>
          <a:xfrm>
            <a:off x="827484" y="2396939"/>
            <a:ext cx="6709950" cy="31466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0" indent="0">
              <a:lnSpc>
                <a:spcPct val="100000"/>
              </a:lnSpc>
              <a:buSzPts val="1440"/>
              <a:buNone/>
            </a:pPr>
            <a:endParaRPr/>
          </a:p>
        </p:txBody>
      </p:sp>
      <p:pic>
        <p:nvPicPr>
          <p:cNvPr id="295" name="Google Shape;295;g11022dceda7_0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9792" y="-3883860"/>
            <a:ext cx="6244819" cy="1039659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11022dceda7_0_54"/>
          <p:cNvSpPr txBox="1"/>
          <p:nvPr/>
        </p:nvSpPr>
        <p:spPr>
          <a:xfrm>
            <a:off x="7631756" y="2396944"/>
            <a:ext cx="1121400" cy="2169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nl-BE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kerndoelen en criteria voor de cursus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rgbClr val="000000"/>
              </a:buClr>
              <a:buSzPts val="1600"/>
            </a:pPr>
            <a:r>
              <a:rPr lang="nl-BE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“vrije tekst”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rgbClr val="000000"/>
              </a:buClr>
              <a:buSzPts val="1600"/>
            </a:pP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rgbClr val="000000"/>
              </a:buClr>
              <a:buSzPts val="1600"/>
            </a:pPr>
            <a:r>
              <a:rPr lang="nl-BE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Leerlingen kunnen zelf nagaan wat er verwacht wordt.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Badge voor Cursus Ateliers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b="1" dirty="0"/>
              <a:t>Kerndoelen</a:t>
            </a:r>
          </a:p>
          <a:p>
            <a:pPr marL="0" indent="0">
              <a:buNone/>
            </a:pPr>
            <a:r>
              <a:rPr lang="nl-BE" b="1" i="1" dirty="0"/>
              <a:t>	</a:t>
            </a:r>
            <a:r>
              <a:rPr lang="nl-BE" sz="2200" b="1" i="1" dirty="0"/>
              <a:t>- Je maakt actief kennis met de 7 domeinen.</a:t>
            </a:r>
            <a:endParaRPr lang="nl-BE" sz="2200" dirty="0"/>
          </a:p>
          <a:p>
            <a:pPr marL="0" indent="0">
              <a:buNone/>
            </a:pPr>
            <a:r>
              <a:rPr lang="nl-BE" sz="2200" b="1" i="1" dirty="0"/>
              <a:t>	- Je werkt constructief samen met anderen.</a:t>
            </a:r>
            <a:endParaRPr lang="nl-BE" sz="2200" dirty="0"/>
          </a:p>
          <a:p>
            <a:pPr marL="0" indent="0">
              <a:buNone/>
            </a:pPr>
            <a:r>
              <a:rPr lang="nl-BE" sz="2200" b="1" i="1" dirty="0"/>
              <a:t>	- Je verkent je eigen interesses en talenten.</a:t>
            </a:r>
            <a:endParaRPr lang="nl-BE" sz="2200" dirty="0"/>
          </a:p>
          <a:p>
            <a:pPr marL="0" indent="0">
              <a:buNone/>
            </a:pPr>
            <a:r>
              <a:rPr lang="nl-BE" b="1" dirty="0"/>
              <a:t> Criteria </a:t>
            </a:r>
          </a:p>
          <a:p>
            <a:pPr marL="0" indent="0">
              <a:buNone/>
            </a:pPr>
            <a:r>
              <a:rPr lang="nl-BE" sz="2000" b="1" dirty="0"/>
              <a:t>- Je stelt een portfolio samen met:</a:t>
            </a:r>
          </a:p>
          <a:p>
            <a:r>
              <a:rPr lang="nl-BE" sz="2000" b="1" dirty="0"/>
              <a:t>De lijst van je gevolgde ateliers</a:t>
            </a:r>
          </a:p>
          <a:p>
            <a:r>
              <a:rPr lang="nl-BE" sz="2000" b="1" dirty="0"/>
              <a:t>Verwerkingen (minstens één per domein)</a:t>
            </a:r>
          </a:p>
          <a:p>
            <a:r>
              <a:rPr lang="nl-BE" sz="2000" b="1" dirty="0"/>
              <a:t>Een reflectie over je talenten / valkuilen</a:t>
            </a:r>
          </a:p>
          <a:p>
            <a:pPr marL="0" indent="0">
              <a:buNone/>
            </a:pPr>
            <a:r>
              <a:rPr lang="nl-BE" sz="2000" b="1" dirty="0"/>
              <a:t>- Je volgt op actieve wijze minstens 6 ateliersessies per domein (al dan niet   georganiseerd in een reeks)</a:t>
            </a:r>
            <a:endParaRPr lang="nl-BE" sz="20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3045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Atelierdomein Natuur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Moestuinatelier</a:t>
            </a:r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713" y="2685743"/>
            <a:ext cx="3768725" cy="2826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16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Atelierdomein Kennis (Verdieping in talen en wetenschapsdomeinen…)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5760720" cy="4320540"/>
          </a:xfrm>
          <a:prstGeom prst="rect">
            <a:avLst/>
          </a:prstGeom>
        </p:spPr>
      </p:pic>
      <p:pic>
        <p:nvPicPr>
          <p:cNvPr id="5" name="Afbeelding 4" descr="P100#y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12976"/>
            <a:ext cx="316166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56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Atelierdomein handvaardigheid en techniek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Fietsatelier</a:t>
            </a:r>
          </a:p>
        </p:txBody>
      </p:sp>
      <p:pic>
        <p:nvPicPr>
          <p:cNvPr id="9" name="Tijdelijke aanduiding voor inhoud 8" descr="Afbeelding met persoon, buiten&#10;&#10;Automatisch gegenereerde beschrijvin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594" y="2965378"/>
            <a:ext cx="2074025" cy="27639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Atelier Metaalbewerking</a:t>
            </a:r>
          </a:p>
        </p:txBody>
      </p:sp>
      <p:pic>
        <p:nvPicPr>
          <p:cNvPr id="10" name="Tijdelijke aanduiding voor inhoud 9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43" y="2505075"/>
            <a:ext cx="2762402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5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nl-BE" dirty="0"/>
              <a:t>Freinetpedagogie in het secundair onderwijs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5013176"/>
            <a:ext cx="6858000" cy="1655762"/>
          </a:xfrm>
        </p:spPr>
        <p:txBody>
          <a:bodyPr>
            <a:normAutofit/>
          </a:bodyPr>
          <a:lstStyle/>
          <a:p>
            <a:r>
              <a:rPr lang="nl-BE" sz="2400" dirty="0"/>
              <a:t>Samenhang tussen het hoe (didactiek), het wat (leerinhoud), het waartoe (doelen) en het waarom (visie)</a:t>
            </a:r>
          </a:p>
        </p:txBody>
      </p:sp>
      <p:pic>
        <p:nvPicPr>
          <p:cNvPr id="6" name="Afbeelding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43760"/>
            <a:ext cx="3700145" cy="2087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294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Atelierdomein innovatie en wetenschappelijk onderzoek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Atelier wetenschapsproefjes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Afbeelding 6" descr="P134#yIS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7820" y="3133100"/>
            <a:ext cx="3392805" cy="2544445"/>
          </a:xfrm>
          <a:prstGeom prst="rect">
            <a:avLst/>
          </a:prstGeom>
        </p:spPr>
      </p:pic>
      <p:pic>
        <p:nvPicPr>
          <p:cNvPr id="8" name="Afbeelding 7" descr="P132#yIS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5723" y="3690894"/>
            <a:ext cx="1753870" cy="108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76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Atelierdomein expressie, Creatie en Ontwerp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Atelier Street art</a:t>
            </a:r>
          </a:p>
        </p:txBody>
      </p:sp>
      <p:pic>
        <p:nvPicPr>
          <p:cNvPr id="9" name="Tijdelijke aanduiding voor inhoud 8" descr="Afbeelding met lucht, buiten&#10;&#10;Automatisch gegenereerde beschrijvin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30238" y="2898668"/>
            <a:ext cx="3868737" cy="2897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Atelier druktechnieken</a:t>
            </a:r>
          </a:p>
        </p:txBody>
      </p:sp>
      <p:pic>
        <p:nvPicPr>
          <p:cNvPr id="10" name="Tijdelijke aanduiding voor inhoud 9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3582" y="2986160"/>
            <a:ext cx="1778924" cy="2722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715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Atelierdomein ICT en mediawijsheid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Atelier Programmeren in scratch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238" y="2897379"/>
            <a:ext cx="3868737" cy="289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l-BE" dirty="0"/>
              <a:t>Atelier digitale beeldbewerking</a:t>
            </a: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969" y="3366294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117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Atelierdomein Sport, gezondheid e.a.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Atelier Yoga</a:t>
            </a:r>
          </a:p>
        </p:txBody>
      </p:sp>
      <p:pic>
        <p:nvPicPr>
          <p:cNvPr id="7" name="Tijdelijke aanduiding voor inhoud 6" descr="P190#yIS1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238" y="2896593"/>
            <a:ext cx="3868737" cy="2901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Atelier skaten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44" y="3023567"/>
            <a:ext cx="3886200" cy="2647604"/>
          </a:xfrm>
        </p:spPr>
      </p:pic>
    </p:spTree>
    <p:extLst>
      <p:ext uri="{BB962C8B-B14F-4D97-AF65-F5344CB8AC3E}">
        <p14:creationId xmlns:p14="http://schemas.microsoft.com/office/powerpoint/2010/main" val="2050388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4A0C0-9B16-5006-6629-E811D577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3</a:t>
            </a:r>
            <a:r>
              <a:rPr lang="nl-BE" b="1" baseline="30000" dirty="0"/>
              <a:t>de</a:t>
            </a:r>
            <a:r>
              <a:rPr lang="nl-BE" b="1" dirty="0"/>
              <a:t> graad doorstroomfinaliteit: 4 bouwstenen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56277433-2041-7542-8CC1-746EE00832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3965" y="3239294"/>
          <a:ext cx="6656070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8333">
                  <a:extLst>
                    <a:ext uri="{9D8B030D-6E8A-4147-A177-3AD203B41FA5}">
                      <a16:colId xmlns:a16="http://schemas.microsoft.com/office/drawing/2014/main" val="677176067"/>
                    </a:ext>
                  </a:extLst>
                </a:gridCol>
                <a:gridCol w="2378333">
                  <a:extLst>
                    <a:ext uri="{9D8B030D-6E8A-4147-A177-3AD203B41FA5}">
                      <a16:colId xmlns:a16="http://schemas.microsoft.com/office/drawing/2014/main" val="1204338724"/>
                    </a:ext>
                  </a:extLst>
                </a:gridCol>
                <a:gridCol w="1899404">
                  <a:extLst>
                    <a:ext uri="{9D8B030D-6E8A-4147-A177-3AD203B41FA5}">
                      <a16:colId xmlns:a16="http://schemas.microsoft.com/office/drawing/2014/main" val="2669867880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</a:rPr>
                        <a:t>Eerste leerjaar 3</a:t>
                      </a:r>
                      <a:r>
                        <a:rPr lang="nl-NL" sz="1100" baseline="30000">
                          <a:effectLst/>
                        </a:rPr>
                        <a:t>de</a:t>
                      </a:r>
                      <a:r>
                        <a:rPr lang="nl-NL" sz="1100">
                          <a:effectLst/>
                        </a:rPr>
                        <a:t> graad   (vijfde jaar)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</a:rPr>
                        <a:t>modules : trajecten en opdrachten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</a:rPr>
                        <a:t>hele schooljaar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317680144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</a:rPr>
                        <a:t>klaswerking+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</a:rPr>
                        <a:t>hele schooljaar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716846312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</a:rPr>
                        <a:t>Tweede leerjaar 3</a:t>
                      </a:r>
                      <a:r>
                        <a:rPr lang="nl-NL" sz="1100" baseline="30000">
                          <a:effectLst/>
                        </a:rPr>
                        <a:t>de</a:t>
                      </a:r>
                      <a:r>
                        <a:rPr lang="nl-NL" sz="1100">
                          <a:effectLst/>
                        </a:rPr>
                        <a:t> graad (zesde jaar)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</a:rPr>
                        <a:t>Burgerschapsreis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</a:rPr>
                        <a:t>juni (5</a:t>
                      </a:r>
                      <a:r>
                        <a:rPr lang="nl-NL" sz="1100" baseline="30000">
                          <a:effectLst/>
                        </a:rPr>
                        <a:t>de</a:t>
                      </a:r>
                      <a:r>
                        <a:rPr lang="nl-NL" sz="1100">
                          <a:effectLst/>
                        </a:rPr>
                        <a:t> jaar) - december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467734755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</a:rPr>
                        <a:t>brug naar je (leer)toekomst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</a:rPr>
                        <a:t>januari-juni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3393150844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E9AD3472-2BA2-635C-9F3E-40D9B7144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7290"/>
              </p:ext>
            </p:extLst>
          </p:nvPr>
        </p:nvGraphicFramePr>
        <p:xfrm>
          <a:off x="1251798" y="2745549"/>
          <a:ext cx="6640403" cy="2511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666">
                  <a:extLst>
                    <a:ext uri="{9D8B030D-6E8A-4147-A177-3AD203B41FA5}">
                      <a16:colId xmlns:a16="http://schemas.microsoft.com/office/drawing/2014/main" val="3545522042"/>
                    </a:ext>
                  </a:extLst>
                </a:gridCol>
                <a:gridCol w="2378333">
                  <a:extLst>
                    <a:ext uri="{9D8B030D-6E8A-4147-A177-3AD203B41FA5}">
                      <a16:colId xmlns:a16="http://schemas.microsoft.com/office/drawing/2014/main" val="3092949343"/>
                    </a:ext>
                  </a:extLst>
                </a:gridCol>
                <a:gridCol w="1899404">
                  <a:extLst>
                    <a:ext uri="{9D8B030D-6E8A-4147-A177-3AD203B41FA5}">
                      <a16:colId xmlns:a16="http://schemas.microsoft.com/office/drawing/2014/main" val="2600625111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Eerste leerjaar 3</a:t>
                      </a:r>
                      <a:r>
                        <a:rPr lang="nl-NL" sz="1600" baseline="30000" dirty="0">
                          <a:effectLst/>
                        </a:rPr>
                        <a:t>de</a:t>
                      </a:r>
                      <a:r>
                        <a:rPr lang="nl-NL" sz="1600" dirty="0">
                          <a:effectLst/>
                        </a:rPr>
                        <a:t> graad   (vijfde jaar)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modules : trajecten en opdrachten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hele schooljaar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2574962057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klaswerking+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hele schooljaar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4027504296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Tweede leerjaar 3</a:t>
                      </a:r>
                      <a:r>
                        <a:rPr lang="nl-NL" sz="1600" baseline="30000" dirty="0">
                          <a:effectLst/>
                        </a:rPr>
                        <a:t>de</a:t>
                      </a:r>
                      <a:r>
                        <a:rPr lang="nl-NL" sz="1600" dirty="0">
                          <a:effectLst/>
                        </a:rPr>
                        <a:t> graad (zesde jaar)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Burgerschapsreis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juni (5</a:t>
                      </a:r>
                      <a:r>
                        <a:rPr lang="nl-NL" sz="1600" baseline="30000" dirty="0">
                          <a:effectLst/>
                        </a:rPr>
                        <a:t>de</a:t>
                      </a:r>
                      <a:r>
                        <a:rPr lang="nl-NL" sz="1600" dirty="0">
                          <a:effectLst/>
                        </a:rPr>
                        <a:t> jaar) - december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3189979179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brug naar je (leer)toekomst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januari-juni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978121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664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cirkel, Lettertype&#10;&#10;Automatisch gegenereerde beschrijving">
            <a:extLst>
              <a:ext uri="{FF2B5EF4-FFF2-40B4-BE49-F238E27FC236}">
                <a16:creationId xmlns:a16="http://schemas.microsoft.com/office/drawing/2014/main" id="{40002CDF-EDF3-74C5-F05E-C8C588B4B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68"/>
          <a:stretch/>
        </p:blipFill>
        <p:spPr>
          <a:xfrm>
            <a:off x="-155849" y="619221"/>
            <a:ext cx="9143985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30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3E428-8FD4-0298-484A-ECE176F14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Badge voor Klaswerking +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E299C3-D63B-545E-8854-69FD613C7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BE" sz="135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Kerndoelen klaswerking + </a:t>
            </a:r>
            <a:endParaRPr lang="nl-BE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BE" sz="1350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toont betrokkenheid bij de klas- en schoolwerking.</a:t>
            </a:r>
            <a:endParaRPr lang="nl-BE" sz="13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BE" sz="1350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neemt actief verantwoordelijkheid  op voor de afgesproken taken.</a:t>
            </a:r>
            <a:endParaRPr lang="nl-BE" sz="13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BE" sz="1350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levert een actieve bijdrage.</a:t>
            </a:r>
            <a:endParaRPr lang="nl-BE" sz="13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nl-BE" sz="1350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toont met je houding op school aan dat je beseft dat jij, als oudere leerling, een voorbeeldfunctie hebt tegenover de jongere leerlingen in de groep.</a:t>
            </a:r>
            <a:endParaRPr lang="nl-BE" sz="13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nl-BE" sz="135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Criteria klaswerking +</a:t>
            </a:r>
            <a:endParaRPr lang="nl-BE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nl-BE" sz="135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Je toont je betrokkenheid door je in te zetten voor meerdere taken in de klaswerking.</a:t>
            </a:r>
            <a:endParaRPr lang="nl-BE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nl-BE" sz="135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Je neemt in de loop van de derde graad minstens een gevarieerd pakket op met een weging van </a:t>
            </a:r>
            <a:r>
              <a:rPr lang="nl-BE" sz="1350" dirty="0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units</a:t>
            </a:r>
            <a:r>
              <a:rPr lang="nl-BE" sz="135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BE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nl-BE" sz="135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Je werkt in nauwe samenwerking met de mentoren voor de keuze en uitvoering van je taak: je past jouw activiteiten aan naar het geheel van het programma, het lopende thema, de activiteiten die al gepland staan. </a:t>
            </a:r>
            <a:endParaRPr lang="nl-BE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6297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91476F-A514-180B-8E24-DE935D62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Weging van Units voor Badge Klaswerking +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C4F10ED4-FC5B-C670-1D84-FC4A2D1FC2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5618" y="2141655"/>
          <a:ext cx="3370826" cy="3627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929">
                  <a:extLst>
                    <a:ext uri="{9D8B030D-6E8A-4147-A177-3AD203B41FA5}">
                      <a16:colId xmlns:a16="http://schemas.microsoft.com/office/drawing/2014/main" val="924940291"/>
                    </a:ext>
                  </a:extLst>
                </a:gridCol>
                <a:gridCol w="1563484">
                  <a:extLst>
                    <a:ext uri="{9D8B030D-6E8A-4147-A177-3AD203B41FA5}">
                      <a16:colId xmlns:a16="http://schemas.microsoft.com/office/drawing/2014/main" val="2578797218"/>
                    </a:ext>
                  </a:extLst>
                </a:gridCol>
                <a:gridCol w="776867">
                  <a:extLst>
                    <a:ext uri="{9D8B030D-6E8A-4147-A177-3AD203B41FA5}">
                      <a16:colId xmlns:a16="http://schemas.microsoft.com/office/drawing/2014/main" val="1535701581"/>
                    </a:ext>
                  </a:extLst>
                </a:gridCol>
                <a:gridCol w="509546">
                  <a:extLst>
                    <a:ext uri="{9D8B030D-6E8A-4147-A177-3AD203B41FA5}">
                      <a16:colId xmlns:a16="http://schemas.microsoft.com/office/drawing/2014/main" val="2722567146"/>
                    </a:ext>
                  </a:extLst>
                </a:gridCol>
              </a:tblGrid>
              <a:tr h="105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700">
                          <a:effectLst/>
                        </a:rPr>
                        <a:t>Cursus 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700">
                          <a:effectLst/>
                        </a:rPr>
                        <a:t>Taak 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700">
                          <a:effectLst/>
                        </a:rPr>
                        <a:t>Periode/aantal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700">
                          <a:effectLst/>
                        </a:rPr>
                        <a:t>Weging 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extLst>
                  <a:ext uri="{0D108BD9-81ED-4DB2-BD59-A6C34878D82A}">
                    <a16:rowId xmlns:a16="http://schemas.microsoft.com/office/drawing/2014/main" val="3894023011"/>
                  </a:ext>
                </a:extLst>
              </a:tr>
              <a:tr h="441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kring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Volledige organisatie van de kring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in NL, FR of 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 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1x/week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gedurende 1 trimester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5 units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extLst>
                  <a:ext uri="{0D108BD9-81ED-4DB2-BD59-A6C34878D82A}">
                    <a16:rowId xmlns:a16="http://schemas.microsoft.com/office/drawing/2014/main" val="604325867"/>
                  </a:ext>
                </a:extLst>
              </a:tr>
              <a:tr h="441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Klasraad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Volledige organisatie van de klasraad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 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1x/week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gedurende 1 trimester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5 units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extLst>
                  <a:ext uri="{0D108BD9-81ED-4DB2-BD59-A6C34878D82A}">
                    <a16:rowId xmlns:a16="http://schemas.microsoft.com/office/drawing/2014/main" val="2504638814"/>
                  </a:ext>
                </a:extLst>
              </a:tr>
              <a:tr h="290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ateliers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Een reeks vrije ateliers of focusateliers voorbereiden, geven, evalueren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Reeks van 4 activiteiten van 3 lesuren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6 units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extLst>
                  <a:ext uri="{0D108BD9-81ED-4DB2-BD59-A6C34878D82A}">
                    <a16:rowId xmlns:a16="http://schemas.microsoft.com/office/drawing/2014/main" val="4046570568"/>
                  </a:ext>
                </a:extLst>
              </a:tr>
              <a:tr h="290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 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Een groep jongere leerlingen begeleiden bij verplaatsingen voor ateliers.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Verplaatsingen bij een reeks van 4 activiteiten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1 unit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extLst>
                  <a:ext uri="{0D108BD9-81ED-4DB2-BD59-A6C34878D82A}">
                    <a16:rowId xmlns:a16="http://schemas.microsoft.com/office/drawing/2014/main" val="1888005585"/>
                  </a:ext>
                </a:extLst>
              </a:tr>
              <a:tr h="3653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Vrije tekst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Schriftelijke en mondelinge feedback formuleren bij vrije teksten van leerlingen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In NL, FR of EN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10 teksten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1 unit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extLst>
                  <a:ext uri="{0D108BD9-81ED-4DB2-BD59-A6C34878D82A}">
                    <a16:rowId xmlns:a16="http://schemas.microsoft.com/office/drawing/2014/main" val="955624985"/>
                  </a:ext>
                </a:extLst>
              </a:tr>
              <a:tr h="463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 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Organisatie en uitvoering van een klassikale tekstbespreking naar aanleiding van vrije teksten, met bijhorende taaloefening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In NL, FR of EN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1 activiteit van minstens 2 lesuren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1 unit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extLst>
                  <a:ext uri="{0D108BD9-81ED-4DB2-BD59-A6C34878D82A}">
                    <a16:rowId xmlns:a16="http://schemas.microsoft.com/office/drawing/2014/main" val="1882716935"/>
                  </a:ext>
                </a:extLst>
              </a:tr>
              <a:tr h="3653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Welzijn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Een activiteit voorbereiden, geven, evalueren (sport&amp;spel of gezondheidsthema’s)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 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1 activiteit van minstens 2 lesuren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1 unit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extLst>
                  <a:ext uri="{0D108BD9-81ED-4DB2-BD59-A6C34878D82A}">
                    <a16:rowId xmlns:a16="http://schemas.microsoft.com/office/drawing/2014/main" val="945976193"/>
                  </a:ext>
                </a:extLst>
              </a:tr>
              <a:tr h="290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 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Een sport&amp;spel activiteit organiseren tijdens de middagpauzes voor de jongere leerlingen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Reeks van 4 activiteiten van minstens 30 minuten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1 unit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extLst>
                  <a:ext uri="{0D108BD9-81ED-4DB2-BD59-A6C34878D82A}">
                    <a16:rowId xmlns:a16="http://schemas.microsoft.com/office/drawing/2014/main" val="3855451764"/>
                  </a:ext>
                </a:extLst>
              </a:tr>
              <a:tr h="3653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cultuur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Een activiteit voorbereiden, geven, evalueren omtrent kunstbeschouwing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 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>
                          <a:effectLst/>
                        </a:rPr>
                        <a:t>1 activiteit van minstens 2 lesuren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600" dirty="0">
                          <a:effectLst/>
                        </a:rPr>
                        <a:t>1 unit</a:t>
                      </a:r>
                      <a:endParaRPr lang="nl-B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7" marR="37607" marT="0" marB="0"/>
                </a:tc>
                <a:extLst>
                  <a:ext uri="{0D108BD9-81ED-4DB2-BD59-A6C34878D82A}">
                    <a16:rowId xmlns:a16="http://schemas.microsoft.com/office/drawing/2014/main" val="1052755956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AADE594E-898C-6219-63E6-C2E3F1508DE2}"/>
              </a:ext>
            </a:extLst>
          </p:cNvPr>
          <p:cNvGraphicFramePr>
            <a:graphicFrameLocks noGrp="1"/>
          </p:cNvGraphicFramePr>
          <p:nvPr/>
        </p:nvGraphicFramePr>
        <p:xfrm>
          <a:off x="4405494" y="2125267"/>
          <a:ext cx="3955827" cy="3815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3281">
                  <a:extLst>
                    <a:ext uri="{9D8B030D-6E8A-4147-A177-3AD203B41FA5}">
                      <a16:colId xmlns:a16="http://schemas.microsoft.com/office/drawing/2014/main" val="3905738948"/>
                    </a:ext>
                  </a:extLst>
                </a:gridCol>
                <a:gridCol w="1884790">
                  <a:extLst>
                    <a:ext uri="{9D8B030D-6E8A-4147-A177-3AD203B41FA5}">
                      <a16:colId xmlns:a16="http://schemas.microsoft.com/office/drawing/2014/main" val="1526991451"/>
                    </a:ext>
                  </a:extLst>
                </a:gridCol>
                <a:gridCol w="960854">
                  <a:extLst>
                    <a:ext uri="{9D8B030D-6E8A-4147-A177-3AD203B41FA5}">
                      <a16:colId xmlns:a16="http://schemas.microsoft.com/office/drawing/2014/main" val="1147076614"/>
                    </a:ext>
                  </a:extLst>
                </a:gridCol>
                <a:gridCol w="416902">
                  <a:extLst>
                    <a:ext uri="{9D8B030D-6E8A-4147-A177-3AD203B41FA5}">
                      <a16:colId xmlns:a16="http://schemas.microsoft.com/office/drawing/2014/main" val="4123444355"/>
                    </a:ext>
                  </a:extLst>
                </a:gridCol>
              </a:tblGrid>
              <a:tr h="361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toonmoment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 dirty="0">
                          <a:effectLst/>
                        </a:rPr>
                        <a:t>Volledige organisatie van een toonmoment: voorbereiding, uitvoering, aansturen van andere leerlingen, evaluatie.</a:t>
                      </a:r>
                      <a:endParaRPr lang="nl-B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1 toonmoment van minstens 3 lesuren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 dirty="0">
                          <a:effectLst/>
                        </a:rPr>
                        <a:t>2 units</a:t>
                      </a:r>
                      <a:endParaRPr lang="nl-B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extLst>
                  <a:ext uri="{0D108BD9-81ED-4DB2-BD59-A6C34878D82A}">
                    <a16:rowId xmlns:a16="http://schemas.microsoft.com/office/drawing/2014/main" val="2344955071"/>
                  </a:ext>
                </a:extLst>
              </a:tr>
              <a:tr h="361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 dirty="0">
                          <a:effectLst/>
                        </a:rPr>
                        <a:t>Organisatie van leerlingenseminars (door jongere leerlingen) omtrent een specifiek thema: voorbereiden, leiden, evalueren.</a:t>
                      </a:r>
                      <a:endParaRPr lang="nl-B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1 klasactiviteit van minstens 2 lesuren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1 unit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extLst>
                  <a:ext uri="{0D108BD9-81ED-4DB2-BD59-A6C34878D82A}">
                    <a16:rowId xmlns:a16="http://schemas.microsoft.com/office/drawing/2014/main" val="266185969"/>
                  </a:ext>
                </a:extLst>
              </a:tr>
              <a:tr h="559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actuaronde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 dirty="0">
                          <a:effectLst/>
                        </a:rPr>
                        <a:t>Volledige organisatie van een </a:t>
                      </a:r>
                      <a:r>
                        <a:rPr lang="nl-BE" sz="800" dirty="0" err="1">
                          <a:effectLst/>
                        </a:rPr>
                        <a:t>actuaronde</a:t>
                      </a:r>
                      <a:r>
                        <a:rPr lang="nl-BE" sz="800" dirty="0">
                          <a:effectLst/>
                        </a:rPr>
                        <a:t>: artikels rond 1 thema zoeken, leerlingen laten lezen en bespreken, debat leiden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 dirty="0">
                          <a:effectLst/>
                        </a:rPr>
                        <a:t>In NL, FR of EN</a:t>
                      </a:r>
                      <a:endParaRPr lang="nl-B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1 klasactiviteit van minstens 2 lesuren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1 unit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extLst>
                  <a:ext uri="{0D108BD9-81ED-4DB2-BD59-A6C34878D82A}">
                    <a16:rowId xmlns:a16="http://schemas.microsoft.com/office/drawing/2014/main" val="989278921"/>
                  </a:ext>
                </a:extLst>
              </a:tr>
              <a:tr h="483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ervaringsweek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Organisatie van ervaringsweek voor jongere leerlingen: communicatie met partnerorganisatie, afspraken, opvolging en evaluatie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Begeleiden van 1 leerling bij 1 partner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2 units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extLst>
                  <a:ext uri="{0D108BD9-81ED-4DB2-BD59-A6C34878D82A}">
                    <a16:rowId xmlns:a16="http://schemas.microsoft.com/office/drawing/2014/main" val="89717680"/>
                  </a:ext>
                </a:extLst>
              </a:tr>
              <a:tr h="483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burgerschap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Organisatie van extern burgerschap voor jongere leerlingen: communicatie met partnerorganisatie, afspraken, opvolging en evaluatie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Begeleiden van 1 leerling bij 1 partner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2 units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extLst>
                  <a:ext uri="{0D108BD9-81ED-4DB2-BD59-A6C34878D82A}">
                    <a16:rowId xmlns:a16="http://schemas.microsoft.com/office/drawing/2014/main" val="3151804558"/>
                  </a:ext>
                </a:extLst>
              </a:tr>
              <a:tr h="559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Intern burgerschap: organisatie van de diensten in de klas: taken verdelen, opvolgen, evalueren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Dagelijks gedurende 4 weken/1 maand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4 units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extLst>
                  <a:ext uri="{0D108BD9-81ED-4DB2-BD59-A6C34878D82A}">
                    <a16:rowId xmlns:a16="http://schemas.microsoft.com/office/drawing/2014/main" val="569034143"/>
                  </a:ext>
                </a:extLst>
              </a:tr>
              <a:tr h="606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onderzoek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Onderzoeksvaardigheden aanleren aan de jongere leerlingen: onderzoeksvragen stellen, goede bronnen vinden &amp; noteren, hoe maak je notitities, onderzoek &amp; presentaties nakijken, enz.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>
                          <a:effectLst/>
                        </a:rPr>
                        <a:t>Begeleiding van 1 leerling voor het traject van 1 onderzoek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 dirty="0">
                          <a:effectLst/>
                        </a:rPr>
                        <a:t>2 units</a:t>
                      </a:r>
                      <a:endParaRPr lang="nl-B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4" marR="46514" marT="0" marB="0"/>
                </a:tc>
                <a:extLst>
                  <a:ext uri="{0D108BD9-81ED-4DB2-BD59-A6C34878D82A}">
                    <a16:rowId xmlns:a16="http://schemas.microsoft.com/office/drawing/2014/main" val="3560426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570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0835" y="2504207"/>
            <a:ext cx="4902331" cy="1849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88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4DE0E9-860E-9B16-ED64-A93A39D25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/>
              <a:t>Wat is Keerpunt?</a:t>
            </a:r>
            <a:endParaRPr lang="nl-BE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61A87BE-DD98-810C-54A8-7D9E8F0E7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BE" sz="3200" dirty="0"/>
              <a:t>- Een vrije secundaire school met meerdere (9) vestigingsplaatsen (gestart op 2 september 2019): </a:t>
            </a:r>
          </a:p>
          <a:p>
            <a:pPr marL="0" indent="0">
              <a:buNone/>
            </a:pPr>
            <a:r>
              <a:rPr lang="nl-BE" sz="2800" dirty="0"/>
              <a:t>Vorst, Molenbeek, Gent, Oudenaarde, Geraardsbergen, Waasland (verhuisd in sept. 2023 van </a:t>
            </a:r>
            <a:r>
              <a:rPr lang="nl-BE" sz="2800" dirty="0" err="1"/>
              <a:t>Belsele</a:t>
            </a:r>
            <a:r>
              <a:rPr lang="nl-BE" sz="2800" dirty="0"/>
              <a:t> naar Lokeren), Hasselt, Houthalen-Helchteren, Antwerpen (gestart in sept. 2023)</a:t>
            </a:r>
          </a:p>
          <a:p>
            <a:pPr marL="0" indent="0">
              <a:buNone/>
            </a:pPr>
            <a:r>
              <a:rPr lang="nl-BE" sz="3200" dirty="0"/>
              <a:t>- Aangesloten bij de Koepel VOOP (Vrijdenkende Onafhankelijke </a:t>
            </a:r>
            <a:r>
              <a:rPr lang="nl-BE" sz="3200" dirty="0" err="1"/>
              <a:t>OnderwijsPartners</a:t>
            </a:r>
            <a:r>
              <a:rPr lang="nl-BE" sz="3200" dirty="0"/>
              <a:t>)</a:t>
            </a:r>
          </a:p>
          <a:p>
            <a:pPr marL="0" indent="0">
              <a:buNone/>
            </a:pPr>
            <a:endParaRPr lang="nl-BE" sz="3200" dirty="0"/>
          </a:p>
          <a:p>
            <a:pPr marL="0" indent="0">
              <a:buNone/>
            </a:pP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261854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43D705-F63B-A015-AFCA-FBF6011B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Capaciteit en studieaanbod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890A10-A0FF-C811-E6C8-08D15E602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Kleinschaligheid: elke vestigingsplaats maximaal 150 leerlingen</a:t>
            </a:r>
          </a:p>
          <a:p>
            <a:r>
              <a:rPr lang="nl-BE" sz="2800" dirty="0"/>
              <a:t>Op dit moment enkel studierichting </a:t>
            </a:r>
            <a:r>
              <a:rPr lang="nl-BE" sz="2800" dirty="0" err="1"/>
              <a:t>freinetpedagogie</a:t>
            </a:r>
            <a:r>
              <a:rPr lang="nl-BE" sz="2800" dirty="0"/>
              <a:t> in A-stroom (doorstroomfinaliteit), erkend in 1</a:t>
            </a:r>
            <a:r>
              <a:rPr lang="nl-BE" sz="2800" baseline="30000" dirty="0"/>
              <a:t>ste</a:t>
            </a:r>
            <a:r>
              <a:rPr lang="nl-BE" sz="2800" dirty="0"/>
              <a:t> (basisoptie in 2A), 2</a:t>
            </a:r>
            <a:r>
              <a:rPr lang="nl-BE" sz="2800" baseline="30000" dirty="0"/>
              <a:t>de</a:t>
            </a:r>
            <a:r>
              <a:rPr lang="nl-BE" sz="2800" dirty="0"/>
              <a:t> en 3</a:t>
            </a:r>
            <a:r>
              <a:rPr lang="nl-BE" sz="2800" baseline="30000" dirty="0"/>
              <a:t>de</a:t>
            </a:r>
            <a:r>
              <a:rPr lang="nl-BE" sz="2800" dirty="0"/>
              <a:t> graad (eindkwalificatie)</a:t>
            </a:r>
          </a:p>
          <a:p>
            <a:r>
              <a:rPr lang="nl-BE" sz="2800" dirty="0"/>
              <a:t>(voorlopig) goedgekeurde geïntegreerde Keerpuntleerplannen per graad</a:t>
            </a:r>
          </a:p>
          <a:p>
            <a:r>
              <a:rPr lang="nl-BE" sz="2800" dirty="0"/>
              <a:t>Voorbereiding start B-stroom (arbeidsmarktfinaliteit) vanaf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42687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1DAB8-D630-8E91-55C7-2BA88E00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Visie van Keerpunt: realiseren van de 30 pedagogische invarianten van Freinet (1964): vijf pijlers</a:t>
            </a:r>
            <a:br>
              <a:rPr lang="nl-NL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7DA441-4F64-7A9D-3336-EC0D18CBAF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nl-BE" altLang="nl-BE" dirty="0"/>
          </a:p>
          <a:p>
            <a:r>
              <a:rPr lang="nl-BE" altLang="nl-BE" dirty="0"/>
              <a:t>1. gelijk(w)aardigheid</a:t>
            </a:r>
          </a:p>
          <a:p>
            <a:endParaRPr lang="nl-BE" altLang="nl-BE" dirty="0"/>
          </a:p>
          <a:p>
            <a:r>
              <a:rPr lang="nl-BE" altLang="nl-BE" dirty="0"/>
              <a:t>2. levend en onderzoekend leren</a:t>
            </a:r>
          </a:p>
          <a:p>
            <a:endParaRPr lang="nl-BE" altLang="nl-BE" dirty="0"/>
          </a:p>
          <a:p>
            <a:r>
              <a:rPr lang="nl-BE" altLang="nl-BE" dirty="0"/>
              <a:t>3. coöperatief werken en leren</a:t>
            </a:r>
          </a:p>
          <a:p>
            <a:endParaRPr lang="nl-BE" altLang="nl-BE" dirty="0"/>
          </a:p>
          <a:p>
            <a:r>
              <a:rPr lang="nl-BE" altLang="nl-BE" dirty="0"/>
              <a:t>4. expressie, creativiteit, communicatie</a:t>
            </a:r>
          </a:p>
          <a:p>
            <a:endParaRPr lang="nl-BE" altLang="nl-BE" dirty="0"/>
          </a:p>
          <a:p>
            <a:r>
              <a:rPr lang="nl-BE" altLang="nl-BE" dirty="0"/>
              <a:t>5. maatschappelijk kritisch denken</a:t>
            </a:r>
            <a:endParaRPr lang="nl-BE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9859EA4-2A5D-2D3D-1753-D39B1AC3BC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" name="Tijdelijke aanduiding voor inhoud 3" descr="0015.jpg">
            <a:extLst>
              <a:ext uri="{FF2B5EF4-FFF2-40B4-BE49-F238E27FC236}">
                <a16:creationId xmlns:a16="http://schemas.microsoft.com/office/drawing/2014/main" id="{092D8782-0673-70DB-6E1E-FF88E8889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1825625"/>
            <a:ext cx="47910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5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038FB-854D-8146-1CED-B5B77A75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Proefondervindelijk verkennen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43C151-268B-B0F4-71B8-19C979B15C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/>
              <a:t>11. Proefondervindelijk verkennen is de normale, natuurlijke en universele weg tot kennisverwerving.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12. Het geheugen heeft slechts waarde wanneer het proefondervindelijk verkennen dient.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13. Regels en wetten moeten het resultaat zijn van ervaring, waarneming en onderzoek. Anders zijn het maar waardeloze formules.</a:t>
            </a:r>
          </a:p>
          <a:p>
            <a:endParaRPr lang="nl-BE" dirty="0"/>
          </a:p>
        </p:txBody>
      </p:sp>
      <p:pic>
        <p:nvPicPr>
          <p:cNvPr id="5" name="Tijdelijke aanduiding voor inhoud 5" descr="principe11.jpg">
            <a:extLst>
              <a:ext uri="{FF2B5EF4-FFF2-40B4-BE49-F238E27FC236}">
                <a16:creationId xmlns:a16="http://schemas.microsoft.com/office/drawing/2014/main" id="{99AD43CB-8B94-8FFC-50FF-77A9EC4360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4304" y="1825625"/>
            <a:ext cx="3175892" cy="4351338"/>
          </a:xfrm>
        </p:spPr>
      </p:pic>
    </p:spTree>
    <p:extLst>
      <p:ext uri="{BB962C8B-B14F-4D97-AF65-F5344CB8AC3E}">
        <p14:creationId xmlns:p14="http://schemas.microsoft.com/office/powerpoint/2010/main" val="37251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b="1" dirty="0"/>
              <a:t>Flexibel weekrooster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BE" dirty="0"/>
          </a:p>
          <a:p>
            <a:r>
              <a:rPr lang="nl-BE" sz="2800" dirty="0"/>
              <a:t>Geen vakkensplitsing</a:t>
            </a:r>
          </a:p>
          <a:p>
            <a:r>
              <a:rPr lang="nl-BE" sz="2800" dirty="0" err="1"/>
              <a:t>Multileeftijds</a:t>
            </a:r>
            <a:r>
              <a:rPr lang="nl-BE" sz="2800" dirty="0"/>
              <a:t>-klasgroepen (‘</a:t>
            </a:r>
            <a:r>
              <a:rPr lang="nl-BE" sz="2800" dirty="0" err="1"/>
              <a:t>classe</a:t>
            </a:r>
            <a:r>
              <a:rPr lang="nl-BE" sz="2800" dirty="0"/>
              <a:t> </a:t>
            </a:r>
            <a:r>
              <a:rPr lang="nl-BE" sz="2800" dirty="0" err="1"/>
              <a:t>unique</a:t>
            </a:r>
            <a:r>
              <a:rPr lang="nl-BE" sz="2800" dirty="0"/>
              <a:t>’?)</a:t>
            </a:r>
          </a:p>
          <a:p>
            <a:r>
              <a:rPr lang="nl-BE" sz="2800" dirty="0"/>
              <a:t>Instructiemomenten naast zelfstandig werk</a:t>
            </a:r>
          </a:p>
          <a:p>
            <a:r>
              <a:rPr lang="nl-BE" sz="2800" dirty="0"/>
              <a:t>Woensdag als ‘thuiswerkdag’</a:t>
            </a:r>
          </a:p>
          <a:p>
            <a:r>
              <a:rPr lang="nl-BE" sz="2800" dirty="0"/>
              <a:t>‘Cursussen’ gebaseerd op </a:t>
            </a:r>
            <a:r>
              <a:rPr lang="nl-BE" sz="2800" dirty="0" err="1"/>
              <a:t>freinettechnieken</a:t>
            </a:r>
            <a:r>
              <a:rPr lang="nl-BE" sz="2800" dirty="0"/>
              <a:t> i.p.v. ‘vakken’</a:t>
            </a:r>
          </a:p>
          <a:p>
            <a:r>
              <a:rPr lang="nl-BE" sz="2800" dirty="0"/>
              <a:t>Sommige cursussen in klasgroep (bijv. </a:t>
            </a:r>
            <a:r>
              <a:rPr lang="nl-BE" sz="2800" dirty="0" err="1"/>
              <a:t>actuaronde</a:t>
            </a:r>
            <a:r>
              <a:rPr lang="nl-BE" sz="2800" dirty="0"/>
              <a:t>), andere in niveaugroepen (bijv. levende wiskunde)</a:t>
            </a:r>
          </a:p>
          <a:p>
            <a:r>
              <a:rPr lang="nl-BE" sz="2800" dirty="0"/>
              <a:t>Weekrooster kan verschillen per vestigingsplaats</a:t>
            </a:r>
          </a:p>
        </p:txBody>
      </p:sp>
    </p:spTree>
    <p:extLst>
      <p:ext uri="{BB962C8B-B14F-4D97-AF65-F5344CB8AC3E}">
        <p14:creationId xmlns:p14="http://schemas.microsoft.com/office/powerpoint/2010/main" val="3144661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956AE-9E58-54CB-FE04-6087405B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ziet de week eruit?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AAAE80-4F96-8990-1534-DA31D5E62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Google Shape;231;g1127c8d7291_0_9">
            <a:extLst>
              <a:ext uri="{FF2B5EF4-FFF2-40B4-BE49-F238E27FC236}">
                <a16:creationId xmlns:a16="http://schemas.microsoft.com/office/drawing/2014/main" id="{A22ABE7C-21D5-A01F-B1F2-CCB40CEE8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453458"/>
              </p:ext>
            </p:extLst>
          </p:nvPr>
        </p:nvGraphicFramePr>
        <p:xfrm>
          <a:off x="251519" y="1556792"/>
          <a:ext cx="8744058" cy="511401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57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7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7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maandag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dinsdag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woensdag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donderdag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vrijdag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4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8.30-9.00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inlooptijd</a:t>
                      </a:r>
                      <a:endParaRPr sz="1100" u="none" strike="noStrike" cap="none"/>
                    </a:p>
                  </a:txBody>
                  <a:tcPr marL="63500" marR="63500" marT="63500" marB="63500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inlooptijd</a:t>
                      </a:r>
                      <a:endParaRPr sz="1100" u="none" strike="noStrike" cap="none"/>
                    </a:p>
                  </a:txBody>
                  <a:tcPr marL="63500" marR="63500" marT="63500" marB="63500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inlooptijd</a:t>
                      </a:r>
                      <a:endParaRPr sz="1100" u="none" strike="noStrike" cap="none"/>
                    </a:p>
                  </a:txBody>
                  <a:tcPr marL="63500" marR="63500" marT="63500" marB="63500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inlooptijd</a:t>
                      </a:r>
                      <a:endParaRPr sz="1100" u="none" strike="noStrike" cap="none"/>
                    </a:p>
                  </a:txBody>
                  <a:tcPr marL="63500" marR="63500" marT="63500" marB="63500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inlooptijd</a:t>
                      </a:r>
                      <a:endParaRPr sz="1100" u="none" strike="noStrike" cap="none"/>
                    </a:p>
                  </a:txBody>
                  <a:tcPr marL="63500" marR="63500" marT="63500" marB="63500">
                    <a:solidFill>
                      <a:srgbClr val="4A8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1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 dirty="0"/>
                        <a:t>9.00-12.00</a:t>
                      </a:r>
                      <a:endParaRPr sz="1100" u="none" strike="noStrike" cap="none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>
                          <a:solidFill>
                            <a:schemeClr val="lt1"/>
                          </a:solidFill>
                        </a:rPr>
                        <a:t>kring, zelfstandige werktijd, coaching en instructie in de klasgroep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>
                          <a:solidFill>
                            <a:schemeClr val="lt1"/>
                          </a:solidFill>
                        </a:rPr>
                        <a:t>kring, zelfstandige werktijd, coaching en instructie in de klasgroep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 dirty="0">
                          <a:solidFill>
                            <a:schemeClr val="lt1"/>
                          </a:solidFill>
                        </a:rPr>
                        <a:t>thuiswerk (vanaf 2e jaar)</a:t>
                      </a:r>
                      <a:endParaRPr sz="1100" u="none" strike="noStrike" cap="none"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 dirty="0">
                          <a:solidFill>
                            <a:schemeClr val="lt1"/>
                          </a:solidFill>
                        </a:rPr>
                        <a:t>kring, </a:t>
                      </a:r>
                      <a:r>
                        <a:rPr lang="nl-BE" sz="1100" u="none" strike="noStrike" cap="none" dirty="0" err="1">
                          <a:solidFill>
                            <a:schemeClr val="lt1"/>
                          </a:solidFill>
                        </a:rPr>
                        <a:t>zw</a:t>
                      </a:r>
                      <a:r>
                        <a:rPr lang="nl-BE" sz="1100" u="none" strike="noStrike" cap="none" dirty="0">
                          <a:solidFill>
                            <a:schemeClr val="lt1"/>
                          </a:solidFill>
                        </a:rPr>
                        <a:t> en instructie op school (1e jaar)</a:t>
                      </a:r>
                      <a:endParaRPr sz="11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>
                          <a:solidFill>
                            <a:schemeClr val="lt1"/>
                          </a:solidFill>
                        </a:rPr>
                        <a:t>vrije ateliers</a:t>
                      </a:r>
                      <a:endParaRPr sz="11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>
                          <a:solidFill>
                            <a:schemeClr val="lt1"/>
                          </a:solidFill>
                        </a:rPr>
                        <a:t>kring, zelfstandige werktijd, coaching en instructie in de klasgroep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12.00-13.00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middagpauze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middagpauze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 dirty="0"/>
                        <a:t>uitlooptijd</a:t>
                      </a:r>
                      <a:endParaRPr sz="1100" u="none" strike="noStrike" cap="none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middagpauze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middagpauze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13.00-15.45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>
                          <a:solidFill>
                            <a:schemeClr val="lt1"/>
                          </a:solidFill>
                        </a:rPr>
                        <a:t>cursussen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>
                          <a:solidFill>
                            <a:schemeClr val="lt1"/>
                          </a:solidFill>
                        </a:rPr>
                        <a:t>(per graad/niveau)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>
                          <a:solidFill>
                            <a:schemeClr val="lt1"/>
                          </a:solidFill>
                        </a:rPr>
                        <a:t>cursussen (waaronder sport)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>
                          <a:solidFill>
                            <a:schemeClr val="lt1"/>
                          </a:solidFill>
                        </a:rPr>
                        <a:t>(per graad/niveau)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>
                          <a:solidFill>
                            <a:schemeClr val="lt1"/>
                          </a:solidFill>
                        </a:rPr>
                        <a:t>focusateliers (2e gr.)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>
                          <a:solidFill>
                            <a:schemeClr val="lt1"/>
                          </a:solidFill>
                        </a:rPr>
                        <a:t>cursussen (1e gr.)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>
                          <a:solidFill>
                            <a:schemeClr val="lt1"/>
                          </a:solidFill>
                        </a:rPr>
                        <a:t>cursussen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>
                          <a:solidFill>
                            <a:schemeClr val="lt1"/>
                          </a:solidFill>
                        </a:rPr>
                        <a:t>(per graad/niveau)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99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15.45-16.00 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klusjes en afsluitkring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klusjes en afsluitkring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klusjes en afsluitkring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klusjes en afsluitkring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16.00-16.30</a:t>
                      </a:r>
                      <a:endParaRPr sz="1100" u="none" strike="noStrike" cap="none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uitlooptijd</a:t>
                      </a:r>
                      <a:endParaRPr sz="1100" u="none" strike="noStrike" cap="none"/>
                    </a:p>
                  </a:txBody>
                  <a:tcPr marL="63500" marR="63500" marT="63500" marB="63500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uitlooptijd</a:t>
                      </a:r>
                      <a:endParaRPr sz="1100" u="none" strike="noStrike" cap="none"/>
                    </a:p>
                  </a:txBody>
                  <a:tcPr marL="63500" marR="63500" marT="63500" marB="63500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3500" marR="63500" marT="63500" marB="63500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/>
                        <a:t>uitlooptijd</a:t>
                      </a:r>
                      <a:endParaRPr sz="1100" u="none" strike="noStrike" cap="none"/>
                    </a:p>
                  </a:txBody>
                  <a:tcPr marL="63500" marR="63500" marT="63500" marB="63500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nl-BE" sz="1100" u="none" strike="noStrike" cap="none" dirty="0"/>
                        <a:t>uitlooptijd</a:t>
                      </a:r>
                      <a:endParaRPr sz="1100" u="none" strike="noStrike" cap="none" dirty="0"/>
                    </a:p>
                  </a:txBody>
                  <a:tcPr marL="63500" marR="63500" marT="63500" marB="63500">
                    <a:solidFill>
                      <a:srgbClr val="4A8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Google Shape;232;g1127c8d7291_0_9">
            <a:extLst>
              <a:ext uri="{FF2B5EF4-FFF2-40B4-BE49-F238E27FC236}">
                <a16:creationId xmlns:a16="http://schemas.microsoft.com/office/drawing/2014/main" id="{2FF04AD5-6A5E-A885-A43B-C11C2DEFB4EA}"/>
              </a:ext>
            </a:extLst>
          </p:cNvPr>
          <p:cNvSpPr txBox="1"/>
          <p:nvPr/>
        </p:nvSpPr>
        <p:spPr>
          <a:xfrm>
            <a:off x="9382113" y="1973517"/>
            <a:ext cx="1546862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BE"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weekplanning verschilt per vestiging.</a:t>
            </a: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BE"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weekplanning wordt ieder jaar herbekeken.</a:t>
            </a: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BE"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Constanten: in- en uitlooptijd, tijd met de klasgroep, cursussen per graad/niveau, atelierdag </a:t>
            </a: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8887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Overzicht van de cursussen in Keerpunt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BE" dirty="0"/>
              <a:t>Kring</a:t>
            </a:r>
          </a:p>
          <a:p>
            <a:pPr marL="514350" indent="-514350">
              <a:buAutoNum type="arabicPeriod"/>
            </a:pPr>
            <a:r>
              <a:rPr lang="nl-BE" dirty="0"/>
              <a:t>Klasraad en Schoolraad *</a:t>
            </a:r>
          </a:p>
          <a:p>
            <a:pPr marL="514350" indent="-514350">
              <a:buAutoNum type="arabicPeriod"/>
            </a:pPr>
            <a:r>
              <a:rPr lang="nl-BE" dirty="0"/>
              <a:t>Vrije Tekst en Tekstbespreking</a:t>
            </a:r>
          </a:p>
          <a:p>
            <a:pPr marL="514350" indent="-514350">
              <a:buAutoNum type="arabicPeriod"/>
            </a:pPr>
            <a:r>
              <a:rPr lang="nl-BE" dirty="0"/>
              <a:t>Communicatie: klaskrant, druk- en illustratietechnieken, correspondentie</a:t>
            </a:r>
          </a:p>
          <a:p>
            <a:pPr marL="514350" indent="-514350">
              <a:buAutoNum type="arabicPeriod"/>
            </a:pPr>
            <a:r>
              <a:rPr lang="nl-BE" dirty="0"/>
              <a:t>Onderzoek *</a:t>
            </a:r>
          </a:p>
          <a:p>
            <a:pPr marL="514350" indent="-514350">
              <a:buAutoNum type="arabicPeriod"/>
            </a:pPr>
            <a:r>
              <a:rPr lang="nl-BE" dirty="0"/>
              <a:t>Levende Wiskunde</a:t>
            </a:r>
          </a:p>
          <a:p>
            <a:pPr marL="514350" indent="-514350">
              <a:buAutoNum type="arabicPeriod"/>
            </a:pPr>
            <a:r>
              <a:rPr lang="nl-BE" dirty="0" err="1"/>
              <a:t>Actua</a:t>
            </a:r>
            <a:r>
              <a:rPr lang="nl-BE" dirty="0"/>
              <a:t>- en Boekenronde</a:t>
            </a:r>
          </a:p>
          <a:p>
            <a:pPr marL="514350" indent="-514350">
              <a:buAutoNum type="arabicPeriod"/>
            </a:pPr>
            <a:r>
              <a:rPr lang="nl-BE" dirty="0" err="1"/>
              <a:t>Klaskas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082720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1645</Words>
  <Application>Microsoft Office PowerPoint</Application>
  <PresentationFormat>Diavoorstelling (4:3)</PresentationFormat>
  <Paragraphs>291</Paragraphs>
  <Slides>28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Kantoorthema</vt:lpstr>
      <vt:lpstr>PowerPoint-presentatie</vt:lpstr>
      <vt:lpstr>Freinetpedagogie in het secundair onderwijs</vt:lpstr>
      <vt:lpstr>Wat is Keerpunt?</vt:lpstr>
      <vt:lpstr>Capaciteit en studieaanbod</vt:lpstr>
      <vt:lpstr>Visie van Keerpunt: realiseren van de 30 pedagogische invarianten van Freinet (1964): vijf pijlers </vt:lpstr>
      <vt:lpstr>Proefondervindelijk verkennen</vt:lpstr>
      <vt:lpstr>Flexibel weekrooster</vt:lpstr>
      <vt:lpstr>Hoe ziet de week eruit?</vt:lpstr>
      <vt:lpstr>Overzicht van de cursussen in Keerpunt</vt:lpstr>
      <vt:lpstr>De Cursussen in Keerpunt</vt:lpstr>
      <vt:lpstr>De cursussen van de studierichting freinetpedagogie</vt:lpstr>
      <vt:lpstr>Geïntegreerd Keerpuntleerplan</vt:lpstr>
      <vt:lpstr>Evaluatie in Freinetscholen Keerpunt</vt:lpstr>
      <vt:lpstr>Badgeboekje eerste graad</vt:lpstr>
      <vt:lpstr>De Cursus  Vrije Tekst</vt:lpstr>
      <vt:lpstr>De Badge voor Cursus Ateliers</vt:lpstr>
      <vt:lpstr>Atelierdomein Natuur</vt:lpstr>
      <vt:lpstr>Atelierdomein Kennis (Verdieping in talen en wetenschapsdomeinen…)</vt:lpstr>
      <vt:lpstr>Atelierdomein handvaardigheid en techniek</vt:lpstr>
      <vt:lpstr>Atelierdomein innovatie en wetenschappelijk onderzoek</vt:lpstr>
      <vt:lpstr>Atelierdomein expressie, Creatie en Ontwerp</vt:lpstr>
      <vt:lpstr>Atelierdomein ICT en mediawijsheid</vt:lpstr>
      <vt:lpstr>Atelierdomein Sport, gezondheid e.a.</vt:lpstr>
      <vt:lpstr>3de graad doorstroomfinaliteit: 4 bouwstenen</vt:lpstr>
      <vt:lpstr>PowerPoint-presentatie</vt:lpstr>
      <vt:lpstr>Badge voor Klaswerking +</vt:lpstr>
      <vt:lpstr>Weging van Units voor Badge Klaswerking +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Freinettechnieken in het secundair onderwijs</dc:title>
  <dc:creator>Luc Heyerick</dc:creator>
  <cp:lastModifiedBy>Luc Heyerick</cp:lastModifiedBy>
  <cp:revision>69</cp:revision>
  <dcterms:created xsi:type="dcterms:W3CDTF">2021-10-02T08:15:44Z</dcterms:created>
  <dcterms:modified xsi:type="dcterms:W3CDTF">2023-11-08T10:27:52Z</dcterms:modified>
</cp:coreProperties>
</file>