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58" r:id="rId8"/>
    <p:sldId id="265" r:id="rId9"/>
    <p:sldId id="259" r:id="rId10"/>
    <p:sldId id="260" r:id="rId11"/>
    <p:sldId id="268" r:id="rId12"/>
    <p:sldId id="341" r:id="rId13"/>
    <p:sldId id="344" r:id="rId14"/>
    <p:sldId id="347" r:id="rId15"/>
    <p:sldId id="346" r:id="rId16"/>
    <p:sldId id="348" r:id="rId17"/>
    <p:sldId id="266" r:id="rId18"/>
    <p:sldId id="267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022C9-197C-4481-8547-10AAA0C4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2BFE53-D77B-42CB-B21A-5AAA93212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96FD42-FF95-4824-8791-EDC2A966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3B4CA0-7B22-4174-9788-44F17604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D5260D-D931-4116-B55C-76A7D630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3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DE8CF-93E7-42D1-BA1C-E1556885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123F5B-E006-40A0-B98F-EF98BA4B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FA18F0-765B-4C50-8FC2-0CA033B9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3D2EC-264E-4FFF-B010-4DD33E3F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2CC76-D84D-4EE3-B7F6-3740850E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49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C37EA2-F78E-4B09-A87D-D1E8E4BE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9657C7-1888-410E-B9AF-2D0798E6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9EED1F-DAC4-4A9B-8B2D-95042032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804B1-ECDD-4A14-80A2-5ED5235F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1DB817-7C8A-472C-8EAA-32B4294B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57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761FE-E5D5-49ED-B258-6294255C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4D8EE-D522-4ED0-9CE5-0A29D0B9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4FB12-66CA-4B8C-9AFA-9479150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6BEC3F-F04F-4278-85EA-0C127756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1B7D0-A652-484F-8966-05AB5130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5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2A380-A1E1-40D8-A340-2D7B4C54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CE7951-AD18-46F0-B718-59A0EE674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B6153-ADE0-4976-9D2D-8CBEBA65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982340-2455-4968-B198-4B783071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3A63D-DCFF-4AD5-BF56-7E283E8A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6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3F0F6-B8B9-4B87-AB9B-55A12277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A59CEC-C4E6-4B6F-98A5-8FD8A301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A3EF25-E57F-4387-8523-60463BBEE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831DCC-E9F6-48B5-AB83-37DFB7C8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2FF365-3445-4A68-8196-42BB4149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0AC51A-8F4E-4116-89E3-715010E4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7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2736F-B86C-4BDB-8E37-078B9995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0AD5C-784C-415D-96D7-7E8E121D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963FDB-47B3-42F3-AF17-76E5B1D4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4826AD-A689-46AA-97C1-250E6D5AA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044CD8-E9A4-4B26-86EB-DEC4A940A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AF9A0B-29D9-4E52-A12A-B6FBE3B0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0A5001-0A18-42C2-8FF2-9C4DB00C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B3238B-B680-46FC-851B-45766D26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97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4D82A-AD87-41D1-BFC9-7B74801C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CBC54C-9C87-457A-B7C2-AFA785A2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2BBA4F-3DFA-4AD5-AD6E-C0F4E7C0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4AB28D-07DD-409F-A4A4-203FC2A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74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A0ADF1-77E5-4C00-A1E3-92F2C187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23491D-D2F7-40BC-B877-61758F4E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2C16D9-1846-4C41-9C2F-6A1D66C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6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8AFD-70D1-42A8-954B-D84625AB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2C5FA-1FC2-49A9-815A-40F27A2D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9778BB-6F9E-4504-BC81-7AAD1CCCB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753C7C-AF03-4C11-8AE5-73B07BFE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91B42B-A7AC-4645-ACC0-4341DB5C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D92194-4970-4729-8D4B-38BCE970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2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07DFE-21FA-4459-ABFA-70885E8F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4FA72E-DE19-44C5-AD0D-AADF3DCB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CB1C92-CA06-40E2-9E3D-A56CB40E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F4A558-39AF-493A-BA2B-3A38428B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6C2F59-4EDC-4CD6-B3E4-59605350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A9F40F-27C8-42B3-8DFE-03BE4C07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80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952D9E-94D2-41CD-A1B9-8451DB0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09CB16-9218-4280-9DA6-128535E38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8E5931-CA2B-41BB-A4AE-0EC657F5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9D14-89DD-4075-8B00-5BA93485E3BB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173B24-EEDD-4F30-8E90-59307F34B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29D40-4B54-4A7E-AA43-4346CC0BC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4E9B-B8D7-4F6E-9C50-8290CAEE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3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eedekamer.nl/debat_en_vergadering/commissievergaderingen/details?id=2021A061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engdescholen.nl/" TargetMode="External"/><Relationship Id="rId2" Type="http://schemas.openxmlformats.org/officeDocument/2006/relationships/hyperlink" Target="mailto:Guido@guidowalrave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lijkekansenindeklas.nl/" TargetMode="External"/><Relationship Id="rId2" Type="http://schemas.openxmlformats.org/officeDocument/2006/relationships/hyperlink" Target="https://www.human.nl/klass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D9D9B-925E-4DB3-8DF4-128599FC7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 maken van desegregatie en sociale gelijkheid </a:t>
            </a:r>
            <a:br>
              <a:rPr lang="nl-NL" dirty="0"/>
            </a:br>
            <a:r>
              <a:rPr lang="nl-NL" dirty="0"/>
              <a:t>in het onderwijs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278690-E82F-41D8-9B48-AF88E81E6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nl-NL" dirty="0"/>
          </a:p>
          <a:p>
            <a:r>
              <a:rPr lang="nl-NL" sz="4400" dirty="0"/>
              <a:t>Conferentie “6 uur voor een democratische school”</a:t>
            </a:r>
          </a:p>
          <a:p>
            <a:r>
              <a:rPr lang="nl-NL" dirty="0"/>
              <a:t>Brussel, 20 november 2021</a:t>
            </a:r>
          </a:p>
          <a:p>
            <a:endParaRPr lang="nl-NL" dirty="0"/>
          </a:p>
          <a:p>
            <a:r>
              <a:rPr lang="nl-NL" sz="3400" b="1" dirty="0"/>
              <a:t>Guido Walraven </a:t>
            </a:r>
          </a:p>
          <a:p>
            <a:r>
              <a:rPr lang="nl-NL" dirty="0"/>
              <a:t>(Nederlands) Kenniscentrum Gemengde Scholen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59ED83-A64B-4EE7-BE81-7D629586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17" y="5412500"/>
            <a:ext cx="2958965" cy="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971FF-1820-4D65-B4E2-4A35D2C9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Ook een ‘affectieve’ school?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843925-5380-45FB-9890-1056E737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Sociale competentie</a:t>
            </a:r>
          </a:p>
          <a:p>
            <a:pPr lvl="1"/>
            <a:r>
              <a:rPr lang="nl-NL" dirty="0"/>
              <a:t>Motivatie (</a:t>
            </a:r>
            <a:r>
              <a:rPr lang="nl-NL" i="1" dirty="0" err="1"/>
              <a:t>Autonomy</a:t>
            </a:r>
            <a:r>
              <a:rPr lang="nl-NL" i="1" dirty="0"/>
              <a:t>, </a:t>
            </a:r>
            <a:r>
              <a:rPr lang="nl-NL" i="1" dirty="0" err="1"/>
              <a:t>Belonging</a:t>
            </a:r>
            <a:r>
              <a:rPr lang="nl-NL" i="1" dirty="0"/>
              <a:t>, </a:t>
            </a:r>
            <a:r>
              <a:rPr lang="nl-NL" i="1" dirty="0" err="1"/>
              <a:t>Competence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Zelfvertrouwen, (leer)houding  </a:t>
            </a:r>
          </a:p>
          <a:p>
            <a:endParaRPr lang="nl-NL" dirty="0"/>
          </a:p>
          <a:p>
            <a:r>
              <a:rPr lang="nl-NL" dirty="0"/>
              <a:t>Burgerschap</a:t>
            </a:r>
          </a:p>
          <a:p>
            <a:pPr lvl="1"/>
            <a:r>
              <a:rPr lang="nl-NL" dirty="0"/>
              <a:t>de school als oefenplek </a:t>
            </a:r>
          </a:p>
          <a:p>
            <a:endParaRPr lang="nl-NL" dirty="0"/>
          </a:p>
          <a:p>
            <a:r>
              <a:rPr lang="nl-NL" dirty="0"/>
              <a:t>Sociaal kapitaal </a:t>
            </a:r>
          </a:p>
          <a:p>
            <a:pPr lvl="1"/>
            <a:r>
              <a:rPr lang="nl-NL" i="1" dirty="0"/>
              <a:t>bonding &amp; </a:t>
            </a:r>
            <a:r>
              <a:rPr lang="nl-NL" i="1" dirty="0" err="1"/>
              <a:t>bridging</a:t>
            </a:r>
            <a:endParaRPr lang="nl-NL" i="1" dirty="0"/>
          </a:p>
          <a:p>
            <a:pPr lvl="1"/>
            <a:r>
              <a:rPr lang="nl-NL" dirty="0"/>
              <a:t>Voor team: onderdeel van professioneel kapitaal  </a:t>
            </a:r>
          </a:p>
          <a:p>
            <a:endParaRPr lang="nl-NL" dirty="0"/>
          </a:p>
          <a:p>
            <a:r>
              <a:rPr lang="nl-NL" dirty="0"/>
              <a:t>OVDS</a:t>
            </a:r>
          </a:p>
          <a:p>
            <a:pPr lvl="1"/>
            <a:r>
              <a:rPr lang="nl-NL" dirty="0"/>
              <a:t>maatschappijleer, geschiedenis, … </a:t>
            </a:r>
          </a:p>
        </p:txBody>
      </p:sp>
    </p:spTree>
    <p:extLst>
      <p:ext uri="{BB962C8B-B14F-4D97-AF65-F5344CB8AC3E}">
        <p14:creationId xmlns:p14="http://schemas.microsoft.com/office/powerpoint/2010/main" val="414014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B0B4-F3C0-45CA-950D-4C11BCB7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Gelijkheid, billijkheid, rechtvaardigheid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AE1BC-9107-447F-9B7B-E90930EA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Overwegingen en criteria voor oplossingen </a:t>
            </a:r>
          </a:p>
        </p:txBody>
      </p:sp>
    </p:spTree>
    <p:extLst>
      <p:ext uri="{BB962C8B-B14F-4D97-AF65-F5344CB8AC3E}">
        <p14:creationId xmlns:p14="http://schemas.microsoft.com/office/powerpoint/2010/main" val="185865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>
            <a:extLst>
              <a:ext uri="{FF2B5EF4-FFF2-40B4-BE49-F238E27FC236}">
                <a16:creationId xmlns:a16="http://schemas.microsoft.com/office/drawing/2014/main" id="{3F1DCC89-C22C-4C14-B883-DCCC466BA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Billijkheid als principe  </a:t>
            </a:r>
          </a:p>
        </p:txBody>
      </p:sp>
      <p:sp>
        <p:nvSpPr>
          <p:cNvPr id="13315" name="Tijdelijke aanduiding voor inhoud 4">
            <a:extLst>
              <a:ext uri="{FF2B5EF4-FFF2-40B4-BE49-F238E27FC236}">
                <a16:creationId xmlns:a16="http://schemas.microsoft.com/office/drawing/2014/main" id="{81620C8B-42EB-4941-B78A-7330B658F8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/>
              <a:t>       </a:t>
            </a:r>
          </a:p>
        </p:txBody>
      </p:sp>
      <p:sp>
        <p:nvSpPr>
          <p:cNvPr id="13316" name="Tijdelijke aanduiding voor inhoud 5">
            <a:extLst>
              <a:ext uri="{FF2B5EF4-FFF2-40B4-BE49-F238E27FC236}">
                <a16:creationId xmlns:a16="http://schemas.microsoft.com/office/drawing/2014/main" id="{CAC97E67-DCE4-4D06-A6A7-36BD5263B0A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/>
              <a:t>               </a:t>
            </a:r>
          </a:p>
        </p:txBody>
      </p:sp>
      <p:pic>
        <p:nvPicPr>
          <p:cNvPr id="13317" name="Picture 2" descr="Equity vs. Equality: What's the Difference? | Mental Floss">
            <a:extLst>
              <a:ext uri="{FF2B5EF4-FFF2-40B4-BE49-F238E27FC236}">
                <a16:creationId xmlns:a16="http://schemas.microsoft.com/office/drawing/2014/main" id="{A3B45077-D680-40CA-A1B7-93A05DF9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9" y="1562101"/>
            <a:ext cx="677862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A7729F37-AD60-4E45-8468-5A024FCF5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Hoeveel compensatie? </a:t>
            </a:r>
          </a:p>
        </p:txBody>
      </p:sp>
      <p:sp>
        <p:nvSpPr>
          <p:cNvPr id="14339" name="Tijdelijke aanduiding voor inhoud 3">
            <a:extLst>
              <a:ext uri="{FF2B5EF4-FFF2-40B4-BE49-F238E27FC236}">
                <a16:creationId xmlns:a16="http://schemas.microsoft.com/office/drawing/2014/main" id="{27D7F6D2-B9DC-450F-BE2F-AB645997544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/>
              <a:t>    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3A3737E-B654-48D8-9B97-2B29E960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9" y="1773238"/>
            <a:ext cx="809942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jdelijke aanduiding voor inhoud 4">
            <a:extLst>
              <a:ext uri="{FF2B5EF4-FFF2-40B4-BE49-F238E27FC236}">
                <a16:creationId xmlns:a16="http://schemas.microsoft.com/office/drawing/2014/main" id="{003CA169-A03B-475E-8FCF-3A61C2E20E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/>
              <a:t>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>
            <a:extLst>
              <a:ext uri="{FF2B5EF4-FFF2-40B4-BE49-F238E27FC236}">
                <a16:creationId xmlns:a16="http://schemas.microsoft.com/office/drawing/2014/main" id="{F351BECA-BAC3-4F92-9D6E-0A6882B01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Welke compensatie?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FBEEE1-962C-448F-94F2-487E4BF9F6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dirty="0"/>
              <a:t>Kapitaal </a:t>
            </a:r>
          </a:p>
          <a:p>
            <a:pPr lvl="1">
              <a:defRPr/>
            </a:pPr>
            <a:r>
              <a:rPr lang="nl-NL" dirty="0"/>
              <a:t>cultureel, sociaal, economisch  </a:t>
            </a:r>
            <a:r>
              <a:rPr lang="nl-NL" sz="2000" dirty="0"/>
              <a:t>(</a:t>
            </a:r>
            <a:r>
              <a:rPr lang="nl-NL" sz="2000" dirty="0" err="1"/>
              <a:t>Bourdieu</a:t>
            </a:r>
            <a:r>
              <a:rPr lang="nl-NL" sz="2000" dirty="0"/>
              <a:t>)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sz="2400" dirty="0"/>
              <a:t>“</a:t>
            </a:r>
            <a:r>
              <a:rPr lang="nl-NL" sz="2400" i="1" dirty="0"/>
              <a:t>School </a:t>
            </a:r>
            <a:r>
              <a:rPr lang="nl-NL" sz="2400" i="1" dirty="0" err="1"/>
              <a:t>cannot</a:t>
            </a:r>
            <a:r>
              <a:rPr lang="nl-NL" sz="2400" i="1" dirty="0"/>
              <a:t> </a:t>
            </a:r>
            <a:r>
              <a:rPr lang="nl-NL" sz="2400" i="1" dirty="0" err="1"/>
              <a:t>compensate</a:t>
            </a:r>
            <a:r>
              <a:rPr lang="nl-NL" sz="2400" i="1" dirty="0"/>
              <a:t> </a:t>
            </a:r>
            <a:r>
              <a:rPr lang="nl-NL" sz="2400" i="1" dirty="0" err="1"/>
              <a:t>for</a:t>
            </a:r>
            <a:r>
              <a:rPr lang="nl-NL" sz="2400" i="1" dirty="0"/>
              <a:t> society</a:t>
            </a:r>
            <a:r>
              <a:rPr lang="nl-NL" sz="2400" dirty="0"/>
              <a:t>”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9F8B2E-8B67-4405-B7D7-9B7C97A4CC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dirty="0"/>
              <a:t>School en omgeving </a:t>
            </a:r>
          </a:p>
          <a:p>
            <a:pPr lvl="1">
              <a:defRPr/>
            </a:pPr>
            <a:r>
              <a:rPr lang="nl-NL" dirty="0"/>
              <a:t>Ecologische model </a:t>
            </a:r>
            <a:r>
              <a:rPr lang="nl-NL" sz="2000" dirty="0"/>
              <a:t>(</a:t>
            </a:r>
            <a:r>
              <a:rPr lang="nl-NL" sz="2000" dirty="0" err="1"/>
              <a:t>Bronfenbrenner</a:t>
            </a:r>
            <a:r>
              <a:rPr lang="nl-NL" sz="2000" dirty="0"/>
              <a:t>) </a:t>
            </a:r>
          </a:p>
          <a:p>
            <a:pPr lvl="1">
              <a:defRPr/>
            </a:pPr>
            <a:endParaRPr lang="nl-NL" sz="2000" dirty="0"/>
          </a:p>
          <a:p>
            <a:pPr lvl="1">
              <a:defRPr/>
            </a:pPr>
            <a:endParaRPr lang="nl-NL" sz="2000" dirty="0"/>
          </a:p>
          <a:p>
            <a:pPr marL="457200" lvl="1" indent="0">
              <a:buNone/>
              <a:defRPr/>
            </a:pPr>
            <a:endParaRPr lang="nl-NL" sz="2000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sz="2400" dirty="0"/>
              <a:t>“</a:t>
            </a:r>
            <a:r>
              <a:rPr lang="nl-NL" sz="2400" i="1" dirty="0"/>
              <a:t>School </a:t>
            </a:r>
            <a:r>
              <a:rPr lang="nl-NL" sz="2400" i="1" dirty="0" err="1"/>
              <a:t>cannot</a:t>
            </a:r>
            <a:r>
              <a:rPr lang="nl-NL" sz="2400" i="1" dirty="0"/>
              <a:t> do </a:t>
            </a:r>
            <a:r>
              <a:rPr lang="nl-NL" sz="2400" i="1" dirty="0" err="1"/>
              <a:t>it</a:t>
            </a:r>
            <a:r>
              <a:rPr lang="nl-NL" sz="2400" i="1" dirty="0"/>
              <a:t> </a:t>
            </a:r>
            <a:r>
              <a:rPr lang="nl-NL" sz="2400" i="1" dirty="0" err="1"/>
              <a:t>alone</a:t>
            </a:r>
            <a:r>
              <a:rPr lang="nl-NL" sz="2400" dirty="0"/>
              <a:t>” </a:t>
            </a:r>
          </a:p>
          <a:p>
            <a:pPr marL="0" indent="0">
              <a:buNone/>
              <a:defRPr/>
            </a:pPr>
            <a:endParaRPr lang="nl-NL" dirty="0"/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8E5A1E0D-7F9C-4F3A-A733-761B7C41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52" y="2508391"/>
            <a:ext cx="5108896" cy="287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F0AC4E95-C62B-4514-A230-9A878813F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Alleen compensatie? 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929D17B1-3818-4829-ADD3-5F73CF86B7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47675" y="2492376"/>
            <a:ext cx="2763838" cy="3070225"/>
          </a:xfrm>
        </p:spPr>
        <p:txBody>
          <a:bodyPr/>
          <a:lstStyle/>
          <a:p>
            <a:pPr marL="0" indent="0">
              <a:buNone/>
            </a:pPr>
            <a:r>
              <a:rPr lang="nl-NL" altLang="nl-NL"/>
              <a:t>  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598B68-E700-4BD8-85F4-47AAF2E7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664" y="1600201"/>
            <a:ext cx="4402137" cy="4525963"/>
          </a:xfrm>
        </p:spPr>
        <p:txBody>
          <a:bodyPr/>
          <a:lstStyle/>
          <a:p>
            <a:pPr>
              <a:defRPr/>
            </a:pPr>
            <a:r>
              <a:rPr lang="nl-NL" i="1" dirty="0" err="1"/>
              <a:t>Equity</a:t>
            </a:r>
            <a:r>
              <a:rPr lang="nl-NL" dirty="0"/>
              <a:t> / billijkheid: </a:t>
            </a:r>
          </a:p>
          <a:p>
            <a:pPr marL="0" indent="0">
              <a:buNone/>
              <a:defRPr/>
            </a:pPr>
            <a:r>
              <a:rPr lang="nl-NL" dirty="0"/>
              <a:t>hulpbronnen die ongelijkheid veroorzaken aanpassen 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r>
              <a:rPr lang="nl-NL" i="1" dirty="0" err="1"/>
              <a:t>Justice</a:t>
            </a:r>
            <a:r>
              <a:rPr lang="nl-NL" dirty="0"/>
              <a:t> / rechtvaardigheid: </a:t>
            </a:r>
          </a:p>
          <a:p>
            <a:pPr marL="0" indent="0">
              <a:buNone/>
              <a:defRPr/>
            </a:pPr>
            <a:r>
              <a:rPr lang="nl-NL" dirty="0"/>
              <a:t>het systeem veranderen zodat het gelijke toegang biedt tot hulpbronnen en kansen  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32858F02-289A-4C41-AA80-D0167C1D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314450"/>
            <a:ext cx="32226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>
            <a:extLst>
              <a:ext uri="{FF2B5EF4-FFF2-40B4-BE49-F238E27FC236}">
                <a16:creationId xmlns:a16="http://schemas.microsoft.com/office/drawing/2014/main" id="{D930E8B9-10E4-4CDC-87EC-8D805ED31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Naar </a:t>
            </a:r>
            <a:r>
              <a:rPr lang="nl-NL" altLang="nl-NL" i="1"/>
              <a:t>Educational Justice</a:t>
            </a:r>
            <a:r>
              <a:rPr lang="nl-NL" altLang="nl-NL"/>
              <a:t>?</a:t>
            </a:r>
          </a:p>
        </p:txBody>
      </p:sp>
      <p:sp>
        <p:nvSpPr>
          <p:cNvPr id="21507" name="Tijdelijke aanduiding voor inhoud 5">
            <a:extLst>
              <a:ext uri="{FF2B5EF4-FFF2-40B4-BE49-F238E27FC236}">
                <a16:creationId xmlns:a16="http://schemas.microsoft.com/office/drawing/2014/main" id="{CDF89341-20DB-43B6-B688-2F8E4B8D05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Onderwijssysteem aanpassen</a:t>
            </a:r>
          </a:p>
          <a:p>
            <a:pPr lvl="1">
              <a:defRPr/>
            </a:pPr>
            <a:r>
              <a:rPr lang="nl-NL" altLang="nl-NL" dirty="0"/>
              <a:t>Moment van selectie later dan 12 jaar</a:t>
            </a:r>
          </a:p>
          <a:p>
            <a:pPr lvl="1">
              <a:defRPr/>
            </a:pPr>
            <a:r>
              <a:rPr lang="nl-NL" altLang="nl-NL" dirty="0"/>
              <a:t>Balans individuele vrije schoolkeuze en collectieve billijkheid: gemengde scholen  </a:t>
            </a:r>
          </a:p>
          <a:p>
            <a:pPr lvl="1">
              <a:defRPr/>
            </a:pPr>
            <a:r>
              <a:rPr lang="nl-NL" altLang="nl-NL" dirty="0"/>
              <a:t>Beste leerkrachten op moeilijkste scholen</a:t>
            </a:r>
          </a:p>
          <a:p>
            <a:pPr lvl="1">
              <a:defRPr/>
            </a:pPr>
            <a:r>
              <a:rPr lang="nl-NL" altLang="nl-NL" dirty="0"/>
              <a:t>Veel ruimte/budget voor ‘doen wat nodig is’</a:t>
            </a:r>
          </a:p>
          <a:p>
            <a:pPr marL="457200" lvl="1" indent="0">
              <a:buNone/>
              <a:defRPr/>
            </a:pPr>
            <a:endParaRPr lang="nl-NL" altLang="nl-NL" dirty="0"/>
          </a:p>
          <a:p>
            <a:pPr>
              <a:defRPr/>
            </a:pPr>
            <a:r>
              <a:rPr lang="nl-NL" altLang="nl-NL" dirty="0"/>
              <a:t>Vanuit dat perspectief kijken welke stappen we morgen kunnen zetten </a:t>
            </a:r>
          </a:p>
          <a:p>
            <a:pPr lvl="1"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5A088-A46F-4D1F-A8B2-70761F63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Meer lezen?</a:t>
            </a:r>
            <a:br>
              <a:rPr lang="nl-NL" dirty="0"/>
            </a:br>
            <a:r>
              <a:rPr lang="nl-NL" sz="3600" dirty="0"/>
              <a:t>(naast al genoemde stukken)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070359-9C11-43C3-976B-2FB00FE4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 over compensatiefinanciering in NL (SONO project, 2020)</a:t>
            </a:r>
          </a:p>
          <a:p>
            <a:endParaRPr lang="nl-NL" dirty="0"/>
          </a:p>
          <a:p>
            <a:r>
              <a:rPr lang="nl-NL" dirty="0"/>
              <a:t>Artikel Onstenk &amp; Walraven in </a:t>
            </a:r>
            <a:r>
              <a:rPr lang="nl-NL" i="1" dirty="0"/>
              <a:t>Tijdschrift voor Onderwijsrecht en Onderwijsbeleid </a:t>
            </a:r>
            <a:r>
              <a:rPr lang="nl-NL" dirty="0"/>
              <a:t>(zomer 2021)</a:t>
            </a:r>
          </a:p>
          <a:p>
            <a:endParaRPr lang="nl-NL" dirty="0"/>
          </a:p>
          <a:p>
            <a:r>
              <a:rPr lang="nl-NL" dirty="0"/>
              <a:t>Aantal </a:t>
            </a:r>
            <a:r>
              <a:rPr lang="nl-NL" i="1" dirty="0" err="1"/>
              <a:t>position</a:t>
            </a:r>
            <a:r>
              <a:rPr lang="nl-NL" i="1" dirty="0"/>
              <a:t> papers </a:t>
            </a:r>
            <a:r>
              <a:rPr lang="nl-NL" dirty="0"/>
              <a:t>van experts geschreven voor de Tweede Kamer (november 2021) </a:t>
            </a:r>
            <a:r>
              <a:rPr lang="nl-NL" dirty="0">
                <a:hlinkClick r:id="rId2"/>
              </a:rPr>
              <a:t>https://www.tweedekamer.nl/debat_en_vergadering/commissievergaderingen/details?id=2021A06189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88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70AA4-2CB2-4DA4-B97A-E0FA213F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3B52A-E37D-4EDC-B41C-55E491FD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Guido@guidowalraven.nl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>
                <a:hlinkClick r:id="rId3"/>
              </a:rPr>
              <a:t>www.gemengdescholen.nl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662CAF-A795-40CD-9F78-95327B9E2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99" y="3792894"/>
            <a:ext cx="6201901" cy="18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2AD8C-234E-4D8D-A7CD-AAE454A7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Samenhang segregatie &amp; kansenongelijkheid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63043-11A8-498D-82F2-9F54440E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Vraag:</a:t>
            </a:r>
          </a:p>
          <a:p>
            <a:pPr marL="0" indent="0">
              <a:buNone/>
            </a:pPr>
            <a:r>
              <a:rPr lang="nl-NL" dirty="0"/>
              <a:t>   is desegregatie een eerste stap </a:t>
            </a:r>
          </a:p>
          <a:p>
            <a:pPr marL="0" indent="0">
              <a:buNone/>
            </a:pPr>
            <a:r>
              <a:rPr lang="nl-NL" dirty="0"/>
              <a:t>   op weg naar meer sociale gelijkheid &amp; kansengelijkheid?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Stelling:  </a:t>
            </a:r>
          </a:p>
          <a:p>
            <a:pPr marL="0" indent="0">
              <a:buNone/>
            </a:pPr>
            <a:r>
              <a:rPr lang="nl-NL" dirty="0"/>
              <a:t>   Een gemengde </a:t>
            </a:r>
            <a:r>
              <a:rPr lang="nl-NL" dirty="0" err="1"/>
              <a:t>leerlingpopulatie</a:t>
            </a:r>
            <a:r>
              <a:rPr lang="nl-NL" dirty="0"/>
              <a:t> is een noodzakelijke voorwaarde voor </a:t>
            </a:r>
          </a:p>
          <a:p>
            <a:pPr marL="0" indent="0">
              <a:buNone/>
            </a:pPr>
            <a:r>
              <a:rPr lang="nl-NL" dirty="0"/>
              <a:t>   het werken aan integratie en sociale gelijkwaardigheid;  </a:t>
            </a:r>
          </a:p>
          <a:p>
            <a:pPr marL="0" indent="0">
              <a:buNone/>
            </a:pPr>
            <a:r>
              <a:rPr lang="nl-NL" dirty="0"/>
              <a:t>   het is geen voldoende voorwaarde, er is veel meer nodig.</a:t>
            </a:r>
          </a:p>
          <a:p>
            <a:pPr marL="0" indent="0">
              <a:buNone/>
            </a:pPr>
            <a:r>
              <a:rPr lang="nl-NL" dirty="0"/>
              <a:t>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93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B31B1-4059-4004-A0EE-5C07CD6D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Desegregatie: maatregelen in  Nederland 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21EC59-ACDB-4C99-8C28-285DF266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3197"/>
          </a:xfrm>
        </p:spPr>
        <p:txBody>
          <a:bodyPr/>
          <a:lstStyle/>
          <a:p>
            <a:r>
              <a:rPr lang="nl-NL" dirty="0"/>
              <a:t>Oorzaken segregatie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F87EE-E542-442E-8CE1-2BCC172F0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Toelatingsbeleid besturen/scholen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Keuzegdrag ouders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Woonsegregatie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21A926-182B-454E-9407-27347605B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3197"/>
          </a:xfrm>
        </p:spPr>
        <p:txBody>
          <a:bodyPr/>
          <a:lstStyle/>
          <a:p>
            <a:r>
              <a:rPr lang="nl-NL" dirty="0"/>
              <a:t>Maatregelen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174F76-5932-4121-A387-C226535CAC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Fair toelatingsbeleid (m.m.v. gemeente): gelijk speelveld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 </a:t>
            </a:r>
          </a:p>
          <a:p>
            <a:r>
              <a:rPr lang="nl-NL" dirty="0"/>
              <a:t>Voorlichting aan ouders</a:t>
            </a:r>
          </a:p>
          <a:p>
            <a:r>
              <a:rPr lang="nl-NL" dirty="0"/>
              <a:t>Bieden mogelijkheden op gemengde scholen</a:t>
            </a:r>
          </a:p>
          <a:p>
            <a:r>
              <a:rPr lang="nl-NL" dirty="0"/>
              <a:t>Stimuleren/faciliteren ouderinitiatieven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Oog voor de context van woonsegregatie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8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7A8AA-85D1-427B-BC76-A97819BD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Kansen(on)gelijkheid: waar je wieg staat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E4586F-A2B5-4912-97D6-280375A3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Is in NL een feit, bijvoorbeeld bij adviezen aan einde basisonderwijs</a:t>
            </a:r>
          </a:p>
          <a:p>
            <a:pPr marL="0" indent="0">
              <a:buNone/>
            </a:pPr>
            <a:r>
              <a:rPr lang="nl-NL" dirty="0"/>
              <a:t>   “</a:t>
            </a:r>
            <a:r>
              <a:rPr lang="nl-NL" i="1" dirty="0"/>
              <a:t>Gefeliciteerd met het diploma van je ouders</a:t>
            </a:r>
            <a:r>
              <a:rPr lang="nl-NL" dirty="0"/>
              <a:t>”</a:t>
            </a:r>
          </a:p>
          <a:p>
            <a:endParaRPr lang="nl-NL" dirty="0"/>
          </a:p>
          <a:p>
            <a:r>
              <a:rPr lang="nl-NL" dirty="0"/>
              <a:t>Heeft </a:t>
            </a:r>
            <a:r>
              <a:rPr lang="nl-NL" dirty="0" err="1"/>
              <a:t>oa</a:t>
            </a:r>
            <a:r>
              <a:rPr lang="nl-NL" dirty="0"/>
              <a:t> te maken met </a:t>
            </a:r>
          </a:p>
          <a:p>
            <a:pPr lvl="1"/>
            <a:r>
              <a:rPr lang="nl-NL" dirty="0"/>
              <a:t>Verwachtingen leerkrachten</a:t>
            </a:r>
          </a:p>
          <a:p>
            <a:pPr lvl="1"/>
            <a:r>
              <a:rPr lang="nl-NL" dirty="0"/>
              <a:t>Kenmerken systeem (vroege selectie; mogelijkheden op/afstroom)  </a:t>
            </a:r>
          </a:p>
          <a:p>
            <a:pPr lvl="1"/>
            <a:r>
              <a:rPr lang="nl-NL" dirty="0"/>
              <a:t>‘Kapitaal’ van  ouders – cultureel, sociaal, financieel  </a:t>
            </a:r>
          </a:p>
          <a:p>
            <a:endParaRPr lang="nl-NL" dirty="0"/>
          </a:p>
          <a:p>
            <a:r>
              <a:rPr lang="nl-NL" dirty="0"/>
              <a:t>Zie documentaire Klassen </a:t>
            </a:r>
            <a:r>
              <a:rPr lang="nl-NL" altLang="nl-NL" sz="2800" dirty="0">
                <a:hlinkClick r:id="rId2"/>
              </a:rPr>
              <a:t>https://www.human.nl/klassen.html</a:t>
            </a:r>
            <a:r>
              <a:rPr lang="nl-NL" altLang="nl-NL" sz="2800" dirty="0"/>
              <a:t> en de Kennisbank van </a:t>
            </a:r>
            <a:r>
              <a:rPr lang="nl-NL" altLang="nl-NL" dirty="0"/>
              <a:t>het </a:t>
            </a:r>
            <a:r>
              <a:rPr lang="nl-NL" altLang="nl-NL" dirty="0" err="1"/>
              <a:t>makersteam</a:t>
            </a:r>
            <a:r>
              <a:rPr lang="nl-NL" altLang="nl-NL" dirty="0"/>
              <a:t> </a:t>
            </a:r>
            <a:r>
              <a:rPr lang="nl-NL" altLang="nl-NL" sz="2800" dirty="0"/>
              <a:t> </a:t>
            </a:r>
            <a:r>
              <a:rPr lang="nl-NL" altLang="nl-NL" sz="2800" dirty="0">
                <a:hlinkClick r:id="rId3"/>
              </a:rPr>
              <a:t>https://gelijkekansenindeklas.nl/</a:t>
            </a:r>
            <a:r>
              <a:rPr lang="nl-NL" altLang="nl-NL" sz="2800" dirty="0"/>
              <a:t> </a:t>
            </a:r>
          </a:p>
          <a:p>
            <a:pPr marL="0" indent="0">
              <a:buNone/>
            </a:pPr>
            <a:endParaRPr lang="nl-NL" altLang="nl-NL" sz="2800" dirty="0"/>
          </a:p>
        </p:txBody>
      </p:sp>
      <p:pic>
        <p:nvPicPr>
          <p:cNvPr id="4" name="Picture 16" descr="Voorbeeld van afbeelding">
            <a:extLst>
              <a:ext uri="{FF2B5EF4-FFF2-40B4-BE49-F238E27FC236}">
                <a16:creationId xmlns:a16="http://schemas.microsoft.com/office/drawing/2014/main" id="{884DC76F-AB54-4C38-AC06-AF94DF15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434" y="2286000"/>
            <a:ext cx="294073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6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DF6E69-08FB-41F8-B4A8-F537B1F1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Onderwijssysteem Nederland</a:t>
            </a:r>
            <a:r>
              <a:rPr lang="nl-NL" dirty="0"/>
              <a:t> </a:t>
            </a:r>
          </a:p>
        </p:txBody>
      </p:sp>
      <p:pic>
        <p:nvPicPr>
          <p:cNvPr id="1026" name="Picture 2" descr="Onderwijskiezer">
            <a:extLst>
              <a:ext uri="{FF2B5EF4-FFF2-40B4-BE49-F238E27FC236}">
                <a16:creationId xmlns:a16="http://schemas.microsoft.com/office/drawing/2014/main" id="{2E935494-CFAB-459C-B222-BDCF513C4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044" y="1825625"/>
            <a:ext cx="45499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4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BA56A-F117-437C-85BD-9524B84F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Aanknopingspunten vergroten kansengelijkheid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22A8C-BC55-4F50-89D1-4D27DDC44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Kijken naar factoren en risicomomenten</a:t>
            </a:r>
          </a:p>
          <a:p>
            <a:r>
              <a:rPr lang="nl-NL" dirty="0"/>
              <a:t>Effectieve school model</a:t>
            </a:r>
          </a:p>
          <a:p>
            <a:r>
              <a:rPr lang="nl-NL" dirty="0"/>
              <a:t>Ook ‘affectieve’ school?  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Taai en complex probleem</a:t>
            </a:r>
          </a:p>
          <a:p>
            <a:pPr marL="0" indent="0">
              <a:buNone/>
            </a:pPr>
            <a:r>
              <a:rPr lang="nl-NL" dirty="0"/>
              <a:t>   “</a:t>
            </a:r>
            <a:r>
              <a:rPr lang="nl-NL" i="1" dirty="0"/>
              <a:t>Er zijn geen gemakkelijke oplossingen</a:t>
            </a:r>
            <a:r>
              <a:rPr lang="nl-NL" dirty="0"/>
              <a:t>”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30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42696B-23AD-46D5-BCF3-E89312DE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Factoren en ecologisch model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68C8363-1D8A-452A-9784-E85C01650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3DDA0-2B69-460C-8EE0-5AA867AD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Inventarisatie 151 maatregelen/activiteiten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BF4955-371B-4559-BD40-9CD9AB82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95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5BF28-26EE-40B2-9440-678CB34F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effectieve school </a:t>
            </a:r>
          </a:p>
        </p:txBody>
      </p:sp>
      <p:pic>
        <p:nvPicPr>
          <p:cNvPr id="2050" name="Picture 2" descr="ReadyPath | Product Reviews | EdSurge">
            <a:extLst>
              <a:ext uri="{FF2B5EF4-FFF2-40B4-BE49-F238E27FC236}">
                <a16:creationId xmlns:a16="http://schemas.microsoft.com/office/drawing/2014/main" id="{E8489172-2141-458F-8006-82D8B40D0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84" y="1757227"/>
            <a:ext cx="8210938" cy="49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86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531</Words>
  <Application>Microsoft Office PowerPoint</Application>
  <PresentationFormat>Breedbeeld</PresentationFormat>
  <Paragraphs>133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Werk maken van desegregatie en sociale gelijkheid  in het onderwijs </vt:lpstr>
      <vt:lpstr>Samenhang segregatie &amp; kansenongelijkheid</vt:lpstr>
      <vt:lpstr>Desegregatie: maatregelen in  Nederland  </vt:lpstr>
      <vt:lpstr>Kansen(on)gelijkheid: waar je wieg staat …</vt:lpstr>
      <vt:lpstr>Onderwijssysteem Nederland </vt:lpstr>
      <vt:lpstr>Aanknopingspunten vergroten kansengelijkheid </vt:lpstr>
      <vt:lpstr>Factoren en ecologisch model </vt:lpstr>
      <vt:lpstr>Inventarisatie 151 maatregelen/activiteiten</vt:lpstr>
      <vt:lpstr>Een effectieve school </vt:lpstr>
      <vt:lpstr>Ook een ‘affectieve’ school?</vt:lpstr>
      <vt:lpstr>Gelijkheid, billijkheid, rechtvaardigheid </vt:lpstr>
      <vt:lpstr>Billijkheid als principe  </vt:lpstr>
      <vt:lpstr>Hoeveel compensatie? </vt:lpstr>
      <vt:lpstr>Welke compensatie? </vt:lpstr>
      <vt:lpstr>Alleen compensatie? </vt:lpstr>
      <vt:lpstr>Naar Educational Justice?</vt:lpstr>
      <vt:lpstr>Meer lezen? (naast al genoemde stukken)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Kansengelijkheid  in het onderwijs</dc:title>
  <dc:creator>Walraven, Guido</dc:creator>
  <cp:lastModifiedBy>Walraven, Guido</cp:lastModifiedBy>
  <cp:revision>4</cp:revision>
  <cp:lastPrinted>2021-11-17T14:50:03Z</cp:lastPrinted>
  <dcterms:created xsi:type="dcterms:W3CDTF">2021-11-16T14:46:43Z</dcterms:created>
  <dcterms:modified xsi:type="dcterms:W3CDTF">2021-11-17T14:55:42Z</dcterms:modified>
</cp:coreProperties>
</file>