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80" r:id="rId3"/>
    <p:sldId id="310" r:id="rId4"/>
    <p:sldId id="259" r:id="rId5"/>
    <p:sldId id="309" r:id="rId6"/>
    <p:sldId id="311" r:id="rId7"/>
    <p:sldId id="257" r:id="rId8"/>
    <p:sldId id="276" r:id="rId9"/>
    <p:sldId id="260" r:id="rId10"/>
    <p:sldId id="275" r:id="rId11"/>
    <p:sldId id="274" r:id="rId12"/>
    <p:sldId id="277" r:id="rId13"/>
    <p:sldId id="278" r:id="rId14"/>
    <p:sldId id="312" r:id="rId15"/>
    <p:sldId id="314" r:id="rId16"/>
    <p:sldId id="313" r:id="rId17"/>
    <p:sldId id="315" r:id="rId18"/>
    <p:sldId id="316" r:id="rId19"/>
    <p:sldId id="317" r:id="rId20"/>
    <p:sldId id="279" r:id="rId21"/>
    <p:sldId id="318" r:id="rId22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35EDE2-D4A3-47A6-8E6C-CFE05E36DCD1}" v="109" dt="2021-11-19T09:19:26.1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647" autoAdjust="0"/>
    <p:restoredTop sz="94660"/>
  </p:normalViewPr>
  <p:slideViewPr>
    <p:cSldViewPr snapToGrid="0">
      <p:cViewPr varScale="1">
        <p:scale>
          <a:sx n="51" d="100"/>
          <a:sy n="51" d="100"/>
        </p:scale>
        <p:origin x="36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des Nicaise" userId="131b51a2-0246-4697-97f8-83297d8fa061" providerId="ADAL" clId="{CD35EDE2-D4A3-47A6-8E6C-CFE05E36DCD1}"/>
    <pc:docChg chg="custSel addSld modSld">
      <pc:chgData name="Ides Nicaise" userId="131b51a2-0246-4697-97f8-83297d8fa061" providerId="ADAL" clId="{CD35EDE2-D4A3-47A6-8E6C-CFE05E36DCD1}" dt="2021-11-19T09:19:26.127" v="1271" actId="20577"/>
      <pc:docMkLst>
        <pc:docMk/>
      </pc:docMkLst>
      <pc:sldChg chg="modSp add mod">
        <pc:chgData name="Ides Nicaise" userId="131b51a2-0246-4697-97f8-83297d8fa061" providerId="ADAL" clId="{CD35EDE2-D4A3-47A6-8E6C-CFE05E36DCD1}" dt="2021-11-19T09:17:23.162" v="1205" actId="20577"/>
        <pc:sldMkLst>
          <pc:docMk/>
          <pc:sldMk cId="2711564243" sldId="279"/>
        </pc:sldMkLst>
        <pc:spChg chg="mod">
          <ac:chgData name="Ides Nicaise" userId="131b51a2-0246-4697-97f8-83297d8fa061" providerId="ADAL" clId="{CD35EDE2-D4A3-47A6-8E6C-CFE05E36DCD1}" dt="2021-11-19T09:16:10.775" v="1154" actId="27636"/>
          <ac:spMkLst>
            <pc:docMk/>
            <pc:sldMk cId="2711564243" sldId="279"/>
            <ac:spMk id="6" creationId="{19FBA237-9053-407E-871F-1126EF89EC6F}"/>
          </ac:spMkLst>
        </pc:spChg>
        <pc:spChg chg="mod">
          <ac:chgData name="Ides Nicaise" userId="131b51a2-0246-4697-97f8-83297d8fa061" providerId="ADAL" clId="{CD35EDE2-D4A3-47A6-8E6C-CFE05E36DCD1}" dt="2021-11-19T09:17:23.162" v="1205" actId="20577"/>
          <ac:spMkLst>
            <pc:docMk/>
            <pc:sldMk cId="2711564243" sldId="279"/>
            <ac:spMk id="7" creationId="{521B11D8-5D88-420E-9BB4-85B79E332A9A}"/>
          </ac:spMkLst>
        </pc:spChg>
      </pc:sldChg>
      <pc:sldChg chg="addSp delSp modSp new mod modClrScheme chgLayout">
        <pc:chgData name="Ides Nicaise" userId="131b51a2-0246-4697-97f8-83297d8fa061" providerId="ADAL" clId="{CD35EDE2-D4A3-47A6-8E6C-CFE05E36DCD1}" dt="2021-11-19T08:54:12.130" v="58" actId="20577"/>
        <pc:sldMkLst>
          <pc:docMk/>
          <pc:sldMk cId="3429939734" sldId="312"/>
        </pc:sldMkLst>
        <pc:spChg chg="del mod ord">
          <ac:chgData name="Ides Nicaise" userId="131b51a2-0246-4697-97f8-83297d8fa061" providerId="ADAL" clId="{CD35EDE2-D4A3-47A6-8E6C-CFE05E36DCD1}" dt="2021-11-19T08:47:59.200" v="1" actId="700"/>
          <ac:spMkLst>
            <pc:docMk/>
            <pc:sldMk cId="3429939734" sldId="312"/>
            <ac:spMk id="2" creationId="{89F2D643-AADC-41CD-B81B-CA5053BB8469}"/>
          </ac:spMkLst>
        </pc:spChg>
        <pc:spChg chg="del mod ord">
          <ac:chgData name="Ides Nicaise" userId="131b51a2-0246-4697-97f8-83297d8fa061" providerId="ADAL" clId="{CD35EDE2-D4A3-47A6-8E6C-CFE05E36DCD1}" dt="2021-11-19T08:47:59.200" v="1" actId="700"/>
          <ac:spMkLst>
            <pc:docMk/>
            <pc:sldMk cId="3429939734" sldId="312"/>
            <ac:spMk id="3" creationId="{44CB4D51-35C7-4727-BAD1-2EA404B0990C}"/>
          </ac:spMkLst>
        </pc:spChg>
        <pc:spChg chg="del">
          <ac:chgData name="Ides Nicaise" userId="131b51a2-0246-4697-97f8-83297d8fa061" providerId="ADAL" clId="{CD35EDE2-D4A3-47A6-8E6C-CFE05E36DCD1}" dt="2021-11-19T08:47:59.200" v="1" actId="700"/>
          <ac:spMkLst>
            <pc:docMk/>
            <pc:sldMk cId="3429939734" sldId="312"/>
            <ac:spMk id="4" creationId="{F9348944-68AA-4C80-8883-5F65953D5DCF}"/>
          </ac:spMkLst>
        </pc:spChg>
        <pc:spChg chg="add mod ord">
          <ac:chgData name="Ides Nicaise" userId="131b51a2-0246-4697-97f8-83297d8fa061" providerId="ADAL" clId="{CD35EDE2-D4A3-47A6-8E6C-CFE05E36DCD1}" dt="2021-11-19T08:54:12.130" v="58" actId="20577"/>
          <ac:spMkLst>
            <pc:docMk/>
            <pc:sldMk cId="3429939734" sldId="312"/>
            <ac:spMk id="5" creationId="{9A869989-4C75-4CEB-9913-708D43F4379E}"/>
          </ac:spMkLst>
        </pc:spChg>
        <pc:spChg chg="add mod ord">
          <ac:chgData name="Ides Nicaise" userId="131b51a2-0246-4697-97f8-83297d8fa061" providerId="ADAL" clId="{CD35EDE2-D4A3-47A6-8E6C-CFE05E36DCD1}" dt="2021-11-19T08:47:59.200" v="1" actId="700"/>
          <ac:spMkLst>
            <pc:docMk/>
            <pc:sldMk cId="3429939734" sldId="312"/>
            <ac:spMk id="6" creationId="{671C201C-A81E-4AA5-8ED3-CBC3E1081E75}"/>
          </ac:spMkLst>
        </pc:spChg>
      </pc:sldChg>
      <pc:sldChg chg="modSp new mod">
        <pc:chgData name="Ides Nicaise" userId="131b51a2-0246-4697-97f8-83297d8fa061" providerId="ADAL" clId="{CD35EDE2-D4A3-47A6-8E6C-CFE05E36DCD1}" dt="2021-11-19T09:02:26.106" v="508" actId="20577"/>
        <pc:sldMkLst>
          <pc:docMk/>
          <pc:sldMk cId="1746290560" sldId="313"/>
        </pc:sldMkLst>
        <pc:spChg chg="mod">
          <ac:chgData name="Ides Nicaise" userId="131b51a2-0246-4697-97f8-83297d8fa061" providerId="ADAL" clId="{CD35EDE2-D4A3-47A6-8E6C-CFE05E36DCD1}" dt="2021-11-19T08:56:31.619" v="117" actId="20577"/>
          <ac:spMkLst>
            <pc:docMk/>
            <pc:sldMk cId="1746290560" sldId="313"/>
            <ac:spMk id="2" creationId="{B9EB5694-5B8A-4A5C-9EA4-DCF780B996D7}"/>
          </ac:spMkLst>
        </pc:spChg>
        <pc:spChg chg="mod">
          <ac:chgData name="Ides Nicaise" userId="131b51a2-0246-4697-97f8-83297d8fa061" providerId="ADAL" clId="{CD35EDE2-D4A3-47A6-8E6C-CFE05E36DCD1}" dt="2021-11-19T09:02:26.106" v="508" actId="20577"/>
          <ac:spMkLst>
            <pc:docMk/>
            <pc:sldMk cId="1746290560" sldId="313"/>
            <ac:spMk id="3" creationId="{A1964D55-86BD-453D-92BD-9E6DE100252C}"/>
          </ac:spMkLst>
        </pc:spChg>
      </pc:sldChg>
      <pc:sldChg chg="add">
        <pc:chgData name="Ides Nicaise" userId="131b51a2-0246-4697-97f8-83297d8fa061" providerId="ADAL" clId="{CD35EDE2-D4A3-47A6-8E6C-CFE05E36DCD1}" dt="2021-11-19T08:55:52.551" v="60"/>
        <pc:sldMkLst>
          <pc:docMk/>
          <pc:sldMk cId="192375855" sldId="314"/>
        </pc:sldMkLst>
      </pc:sldChg>
      <pc:sldChg chg="addSp delSp modSp new mod modClrScheme chgLayout">
        <pc:chgData name="Ides Nicaise" userId="131b51a2-0246-4697-97f8-83297d8fa061" providerId="ADAL" clId="{CD35EDE2-D4A3-47A6-8E6C-CFE05E36DCD1}" dt="2021-11-19T09:03:23.305" v="539" actId="20577"/>
        <pc:sldMkLst>
          <pc:docMk/>
          <pc:sldMk cId="976765934" sldId="315"/>
        </pc:sldMkLst>
        <pc:spChg chg="del mod ord">
          <ac:chgData name="Ides Nicaise" userId="131b51a2-0246-4697-97f8-83297d8fa061" providerId="ADAL" clId="{CD35EDE2-D4A3-47A6-8E6C-CFE05E36DCD1}" dt="2021-11-19T09:03:13.357" v="510" actId="700"/>
          <ac:spMkLst>
            <pc:docMk/>
            <pc:sldMk cId="976765934" sldId="315"/>
            <ac:spMk id="2" creationId="{7A202334-3F78-489C-8F93-CC11683A99D5}"/>
          </ac:spMkLst>
        </pc:spChg>
        <pc:spChg chg="del mod ord">
          <ac:chgData name="Ides Nicaise" userId="131b51a2-0246-4697-97f8-83297d8fa061" providerId="ADAL" clId="{CD35EDE2-D4A3-47A6-8E6C-CFE05E36DCD1}" dt="2021-11-19T09:03:13.357" v="510" actId="700"/>
          <ac:spMkLst>
            <pc:docMk/>
            <pc:sldMk cId="976765934" sldId="315"/>
            <ac:spMk id="3" creationId="{4C361744-32E7-4377-AF6C-3023B21C004C}"/>
          </ac:spMkLst>
        </pc:spChg>
        <pc:spChg chg="add mod ord">
          <ac:chgData name="Ides Nicaise" userId="131b51a2-0246-4697-97f8-83297d8fa061" providerId="ADAL" clId="{CD35EDE2-D4A3-47A6-8E6C-CFE05E36DCD1}" dt="2021-11-19T09:03:23.305" v="539" actId="20577"/>
          <ac:spMkLst>
            <pc:docMk/>
            <pc:sldMk cId="976765934" sldId="315"/>
            <ac:spMk id="4" creationId="{DB5A5B5B-8A92-4D31-8C56-C23121C62108}"/>
          </ac:spMkLst>
        </pc:spChg>
        <pc:spChg chg="add mod ord">
          <ac:chgData name="Ides Nicaise" userId="131b51a2-0246-4697-97f8-83297d8fa061" providerId="ADAL" clId="{CD35EDE2-D4A3-47A6-8E6C-CFE05E36DCD1}" dt="2021-11-19T09:03:13.357" v="510" actId="700"/>
          <ac:spMkLst>
            <pc:docMk/>
            <pc:sldMk cId="976765934" sldId="315"/>
            <ac:spMk id="5" creationId="{F04F1307-75C5-40D8-841A-98FB04324B86}"/>
          </ac:spMkLst>
        </pc:spChg>
      </pc:sldChg>
      <pc:sldChg chg="addSp delSp modSp new mod modClrScheme chgLayout">
        <pc:chgData name="Ides Nicaise" userId="131b51a2-0246-4697-97f8-83297d8fa061" providerId="ADAL" clId="{CD35EDE2-D4A3-47A6-8E6C-CFE05E36DCD1}" dt="2021-11-19T09:12:20.418" v="1040" actId="20577"/>
        <pc:sldMkLst>
          <pc:docMk/>
          <pc:sldMk cId="3166021028" sldId="316"/>
        </pc:sldMkLst>
        <pc:spChg chg="del mod ord">
          <ac:chgData name="Ides Nicaise" userId="131b51a2-0246-4697-97f8-83297d8fa061" providerId="ADAL" clId="{CD35EDE2-D4A3-47A6-8E6C-CFE05E36DCD1}" dt="2021-11-19T09:03:47.129" v="541" actId="700"/>
          <ac:spMkLst>
            <pc:docMk/>
            <pc:sldMk cId="3166021028" sldId="316"/>
            <ac:spMk id="2" creationId="{E65563AF-DF52-4535-8047-7F82BB51F1A3}"/>
          </ac:spMkLst>
        </pc:spChg>
        <pc:spChg chg="del mod ord">
          <ac:chgData name="Ides Nicaise" userId="131b51a2-0246-4697-97f8-83297d8fa061" providerId="ADAL" clId="{CD35EDE2-D4A3-47A6-8E6C-CFE05E36DCD1}" dt="2021-11-19T09:03:47.129" v="541" actId="700"/>
          <ac:spMkLst>
            <pc:docMk/>
            <pc:sldMk cId="3166021028" sldId="316"/>
            <ac:spMk id="3" creationId="{039A48AA-882D-4CD7-837A-C6D355DFFF21}"/>
          </ac:spMkLst>
        </pc:spChg>
        <pc:spChg chg="add mod ord">
          <ac:chgData name="Ides Nicaise" userId="131b51a2-0246-4697-97f8-83297d8fa061" providerId="ADAL" clId="{CD35EDE2-D4A3-47A6-8E6C-CFE05E36DCD1}" dt="2021-11-19T09:04:16.704" v="563" actId="20577"/>
          <ac:spMkLst>
            <pc:docMk/>
            <pc:sldMk cId="3166021028" sldId="316"/>
            <ac:spMk id="4" creationId="{77AC45E0-53BC-4EC6-99FF-D7A82FA8DF08}"/>
          </ac:spMkLst>
        </pc:spChg>
        <pc:spChg chg="add mod ord">
          <ac:chgData name="Ides Nicaise" userId="131b51a2-0246-4697-97f8-83297d8fa061" providerId="ADAL" clId="{CD35EDE2-D4A3-47A6-8E6C-CFE05E36DCD1}" dt="2021-11-19T09:10:24.844" v="905" actId="20577"/>
          <ac:spMkLst>
            <pc:docMk/>
            <pc:sldMk cId="3166021028" sldId="316"/>
            <ac:spMk id="5" creationId="{6B9045DE-FDFE-4562-A54A-D5FC596F7828}"/>
          </ac:spMkLst>
        </pc:spChg>
        <pc:spChg chg="add mod ord">
          <ac:chgData name="Ides Nicaise" userId="131b51a2-0246-4697-97f8-83297d8fa061" providerId="ADAL" clId="{CD35EDE2-D4A3-47A6-8E6C-CFE05E36DCD1}" dt="2021-11-19T09:12:20.418" v="1040" actId="20577"/>
          <ac:spMkLst>
            <pc:docMk/>
            <pc:sldMk cId="3166021028" sldId="316"/>
            <ac:spMk id="6" creationId="{FF445204-204F-4624-9AF2-59FCFB3FCA45}"/>
          </ac:spMkLst>
        </pc:spChg>
      </pc:sldChg>
      <pc:sldChg chg="addSp delSp modSp new mod modClrScheme chgLayout">
        <pc:chgData name="Ides Nicaise" userId="131b51a2-0246-4697-97f8-83297d8fa061" providerId="ADAL" clId="{CD35EDE2-D4A3-47A6-8E6C-CFE05E36DCD1}" dt="2021-11-19T09:13:35.770" v="1071" actId="20577"/>
        <pc:sldMkLst>
          <pc:docMk/>
          <pc:sldMk cId="1537137646" sldId="317"/>
        </pc:sldMkLst>
        <pc:spChg chg="del mod ord">
          <ac:chgData name="Ides Nicaise" userId="131b51a2-0246-4697-97f8-83297d8fa061" providerId="ADAL" clId="{CD35EDE2-D4A3-47A6-8E6C-CFE05E36DCD1}" dt="2021-11-19T09:13:26.855" v="1042" actId="700"/>
          <ac:spMkLst>
            <pc:docMk/>
            <pc:sldMk cId="1537137646" sldId="317"/>
            <ac:spMk id="2" creationId="{0996E0A9-7AC8-4749-B0D6-C9884DB07CA7}"/>
          </ac:spMkLst>
        </pc:spChg>
        <pc:spChg chg="del mod ord">
          <ac:chgData name="Ides Nicaise" userId="131b51a2-0246-4697-97f8-83297d8fa061" providerId="ADAL" clId="{CD35EDE2-D4A3-47A6-8E6C-CFE05E36DCD1}" dt="2021-11-19T09:13:26.855" v="1042" actId="700"/>
          <ac:spMkLst>
            <pc:docMk/>
            <pc:sldMk cId="1537137646" sldId="317"/>
            <ac:spMk id="3" creationId="{AB7E7BC0-D563-4CA5-AB29-D4FCC56237F1}"/>
          </ac:spMkLst>
        </pc:spChg>
        <pc:spChg chg="del">
          <ac:chgData name="Ides Nicaise" userId="131b51a2-0246-4697-97f8-83297d8fa061" providerId="ADAL" clId="{CD35EDE2-D4A3-47A6-8E6C-CFE05E36DCD1}" dt="2021-11-19T09:13:26.855" v="1042" actId="700"/>
          <ac:spMkLst>
            <pc:docMk/>
            <pc:sldMk cId="1537137646" sldId="317"/>
            <ac:spMk id="4" creationId="{62330F02-33E7-413C-9DC2-A12EC68C2FF8}"/>
          </ac:spMkLst>
        </pc:spChg>
        <pc:spChg chg="add mod ord">
          <ac:chgData name="Ides Nicaise" userId="131b51a2-0246-4697-97f8-83297d8fa061" providerId="ADAL" clId="{CD35EDE2-D4A3-47A6-8E6C-CFE05E36DCD1}" dt="2021-11-19T09:13:35.770" v="1071" actId="20577"/>
          <ac:spMkLst>
            <pc:docMk/>
            <pc:sldMk cId="1537137646" sldId="317"/>
            <ac:spMk id="5" creationId="{451AF160-3945-4E75-8704-2B1E0E1A224A}"/>
          </ac:spMkLst>
        </pc:spChg>
        <pc:spChg chg="add mod ord">
          <ac:chgData name="Ides Nicaise" userId="131b51a2-0246-4697-97f8-83297d8fa061" providerId="ADAL" clId="{CD35EDE2-D4A3-47A6-8E6C-CFE05E36DCD1}" dt="2021-11-19T09:13:26.855" v="1042" actId="700"/>
          <ac:spMkLst>
            <pc:docMk/>
            <pc:sldMk cId="1537137646" sldId="317"/>
            <ac:spMk id="6" creationId="{C449E42C-398F-4B11-8CDD-100DE0F53816}"/>
          </ac:spMkLst>
        </pc:spChg>
      </pc:sldChg>
      <pc:sldChg chg="modSp add mod">
        <pc:chgData name="Ides Nicaise" userId="131b51a2-0246-4697-97f8-83297d8fa061" providerId="ADAL" clId="{CD35EDE2-D4A3-47A6-8E6C-CFE05E36DCD1}" dt="2021-11-19T09:19:26.127" v="1271" actId="20577"/>
        <pc:sldMkLst>
          <pc:docMk/>
          <pc:sldMk cId="3404469932" sldId="318"/>
        </pc:sldMkLst>
        <pc:spChg chg="mod">
          <ac:chgData name="Ides Nicaise" userId="131b51a2-0246-4697-97f8-83297d8fa061" providerId="ADAL" clId="{CD35EDE2-D4A3-47A6-8E6C-CFE05E36DCD1}" dt="2021-11-19T09:19:25.658" v="1266" actId="27636"/>
          <ac:spMkLst>
            <pc:docMk/>
            <pc:sldMk cId="3404469932" sldId="318"/>
            <ac:spMk id="3" creationId="{849BE1A4-8598-43D6-AFF2-ED75E0AB6559}"/>
          </ac:spMkLst>
        </pc:spChg>
        <pc:spChg chg="mod">
          <ac:chgData name="Ides Nicaise" userId="131b51a2-0246-4697-97f8-83297d8fa061" providerId="ADAL" clId="{CD35EDE2-D4A3-47A6-8E6C-CFE05E36DCD1}" dt="2021-11-19T09:19:26.127" v="1271" actId="20577"/>
          <ac:spMkLst>
            <pc:docMk/>
            <pc:sldMk cId="3404469932" sldId="318"/>
            <ac:spMk id="4" creationId="{8EC0E016-7326-4A45-AE72-6C48542D87B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kuleuven-my.sharepoint.com/personal/ides_nicaise_kuleuven_be/Documents/GOK/SONO/Vlaanderen%20in%20EU-rangschikking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Sheet1!$A$2:$A$29</c:f>
              <c:strCache>
                <c:ptCount val="28"/>
                <c:pt idx="0">
                  <c:v>BFR</c:v>
                </c:pt>
                <c:pt idx="1">
                  <c:v>HUN</c:v>
                </c:pt>
                <c:pt idx="2">
                  <c:v>LUX</c:v>
                </c:pt>
                <c:pt idx="3">
                  <c:v>FRA</c:v>
                </c:pt>
                <c:pt idx="4">
                  <c:v>CZE</c:v>
                </c:pt>
                <c:pt idx="5">
                  <c:v>BFL</c:v>
                </c:pt>
                <c:pt idx="6">
                  <c:v>AUT</c:v>
                </c:pt>
                <c:pt idx="7">
                  <c:v>BGR</c:v>
                </c:pt>
                <c:pt idx="8">
                  <c:v>DEU</c:v>
                </c:pt>
                <c:pt idx="9">
                  <c:v>SVK</c:v>
                </c:pt>
                <c:pt idx="10">
                  <c:v>PRT</c:v>
                </c:pt>
                <c:pt idx="11">
                  <c:v>FIN</c:v>
                </c:pt>
                <c:pt idx="12">
                  <c:v>MLT</c:v>
                </c:pt>
                <c:pt idx="13">
                  <c:v>ROU</c:v>
                </c:pt>
                <c:pt idx="14">
                  <c:v>ESP</c:v>
                </c:pt>
                <c:pt idx="15">
                  <c:v>GRC</c:v>
                </c:pt>
                <c:pt idx="16">
                  <c:v>IRL</c:v>
                </c:pt>
                <c:pt idx="17">
                  <c:v>NLD</c:v>
                </c:pt>
                <c:pt idx="18">
                  <c:v>POL</c:v>
                </c:pt>
                <c:pt idx="19">
                  <c:v>SVN</c:v>
                </c:pt>
                <c:pt idx="20">
                  <c:v>HRV</c:v>
                </c:pt>
                <c:pt idx="21">
                  <c:v>LTU</c:v>
                </c:pt>
                <c:pt idx="22">
                  <c:v>SWE</c:v>
                </c:pt>
                <c:pt idx="23">
                  <c:v>DNK</c:v>
                </c:pt>
                <c:pt idx="24">
                  <c:v>EST</c:v>
                </c:pt>
                <c:pt idx="25">
                  <c:v>ITA</c:v>
                </c:pt>
                <c:pt idx="26">
                  <c:v>LVA</c:v>
                </c:pt>
                <c:pt idx="27">
                  <c:v>BGE</c:v>
                </c:pt>
              </c:strCache>
            </c:strRef>
          </c:cat>
          <c:val>
            <c:numRef>
              <c:f>Sheet1!$B$2:$B$29</c:f>
              <c:numCache>
                <c:formatCode>General</c:formatCode>
                <c:ptCount val="28"/>
                <c:pt idx="0">
                  <c:v>21</c:v>
                </c:pt>
                <c:pt idx="1">
                  <c:v>21</c:v>
                </c:pt>
                <c:pt idx="2">
                  <c:v>21</c:v>
                </c:pt>
                <c:pt idx="3">
                  <c:v>20</c:v>
                </c:pt>
                <c:pt idx="4">
                  <c:v>19</c:v>
                </c:pt>
                <c:pt idx="5">
                  <c:v>17</c:v>
                </c:pt>
                <c:pt idx="6">
                  <c:v>16</c:v>
                </c:pt>
                <c:pt idx="7">
                  <c:v>16</c:v>
                </c:pt>
                <c:pt idx="8">
                  <c:v>16</c:v>
                </c:pt>
                <c:pt idx="9">
                  <c:v>16</c:v>
                </c:pt>
                <c:pt idx="10">
                  <c:v>15</c:v>
                </c:pt>
                <c:pt idx="11">
                  <c:v>14</c:v>
                </c:pt>
                <c:pt idx="12">
                  <c:v>14</c:v>
                </c:pt>
                <c:pt idx="13">
                  <c:v>14</c:v>
                </c:pt>
                <c:pt idx="14">
                  <c:v>13</c:v>
                </c:pt>
                <c:pt idx="15">
                  <c:v>13</c:v>
                </c:pt>
                <c:pt idx="16">
                  <c:v>13</c:v>
                </c:pt>
                <c:pt idx="17">
                  <c:v>13</c:v>
                </c:pt>
                <c:pt idx="18">
                  <c:v>13</c:v>
                </c:pt>
                <c:pt idx="19">
                  <c:v>13</c:v>
                </c:pt>
                <c:pt idx="20">
                  <c:v>12</c:v>
                </c:pt>
                <c:pt idx="21">
                  <c:v>12</c:v>
                </c:pt>
                <c:pt idx="22">
                  <c:v>12</c:v>
                </c:pt>
                <c:pt idx="23">
                  <c:v>10</c:v>
                </c:pt>
                <c:pt idx="24">
                  <c:v>10</c:v>
                </c:pt>
                <c:pt idx="25">
                  <c:v>10</c:v>
                </c:pt>
                <c:pt idx="26">
                  <c:v>9</c:v>
                </c:pt>
                <c:pt idx="2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15-47C7-88E6-B655302F37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0597208"/>
        <c:axId val="520596816"/>
      </c:barChart>
      <c:catAx>
        <c:axId val="520597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596816"/>
        <c:crosses val="autoZero"/>
        <c:auto val="1"/>
        <c:lblAlgn val="ctr"/>
        <c:lblOffset val="100"/>
        <c:noMultiLvlLbl val="0"/>
      </c:catAx>
      <c:valAx>
        <c:axId val="520596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597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000" dirty="0">
                <a:solidFill>
                  <a:schemeClr val="accent4">
                    <a:lumMod val="50000"/>
                  </a:schemeClr>
                </a:solidFill>
              </a:rPr>
              <a:t>% </a:t>
            </a:r>
            <a:r>
              <a:rPr lang="en-GB" sz="2000" dirty="0" err="1">
                <a:solidFill>
                  <a:schemeClr val="accent4">
                    <a:lumMod val="50000"/>
                  </a:schemeClr>
                </a:solidFill>
              </a:rPr>
              <a:t>prestatieverschillen</a:t>
            </a:r>
            <a:r>
              <a:rPr lang="en-GB" sz="2000" baseline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GB" sz="2000" baseline="0" dirty="0" err="1">
                <a:solidFill>
                  <a:schemeClr val="accent4">
                    <a:lumMod val="50000"/>
                  </a:schemeClr>
                </a:solidFill>
              </a:rPr>
              <a:t>verklaard</a:t>
            </a:r>
            <a:r>
              <a:rPr lang="en-GB" sz="2000" baseline="0" dirty="0">
                <a:solidFill>
                  <a:schemeClr val="accent4">
                    <a:lumMod val="50000"/>
                  </a:schemeClr>
                </a:solidFill>
              </a:rPr>
              <a:t> door</a:t>
            </a:r>
            <a:r>
              <a:rPr lang="en-GB" sz="2000" dirty="0">
                <a:solidFill>
                  <a:schemeClr val="accent4">
                    <a:lumMod val="50000"/>
                  </a:schemeClr>
                </a:solidFill>
              </a:rPr>
              <a:t> SES en </a:t>
            </a:r>
            <a:r>
              <a:rPr lang="en-GB" sz="2000" dirty="0" err="1">
                <a:solidFill>
                  <a:schemeClr val="accent4">
                    <a:lumMod val="50000"/>
                  </a:schemeClr>
                </a:solidFill>
              </a:rPr>
              <a:t>migratiestatus</a:t>
            </a:r>
            <a:r>
              <a:rPr lang="en-GB" sz="2000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br>
              <a:rPr lang="en-GB" sz="20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GB" sz="2000" dirty="0">
                <a:solidFill>
                  <a:schemeClr val="accent4">
                    <a:lumMod val="50000"/>
                  </a:schemeClr>
                </a:solidFill>
              </a:rPr>
              <a:t>op </a:t>
            </a:r>
            <a:r>
              <a:rPr lang="en-GB" sz="2000" dirty="0" err="1">
                <a:solidFill>
                  <a:schemeClr val="accent4">
                    <a:lumMod val="50000"/>
                  </a:schemeClr>
                </a:solidFill>
              </a:rPr>
              <a:t>individueel</a:t>
            </a:r>
            <a:r>
              <a:rPr lang="en-GB" sz="2000" dirty="0">
                <a:solidFill>
                  <a:schemeClr val="accent4">
                    <a:lumMod val="50000"/>
                  </a:schemeClr>
                </a:solidFill>
              </a:rPr>
              <a:t> en </a:t>
            </a:r>
            <a:r>
              <a:rPr lang="en-GB" sz="2000" dirty="0" err="1">
                <a:solidFill>
                  <a:schemeClr val="accent4">
                    <a:lumMod val="50000"/>
                  </a:schemeClr>
                </a:solidFill>
              </a:rPr>
              <a:t>schoolniveau</a:t>
            </a:r>
            <a:endParaRPr lang="en-GB" sz="2000" dirty="0">
              <a:solidFill>
                <a:schemeClr val="accent4">
                  <a:lumMod val="50000"/>
                </a:schemeClr>
              </a:solidFill>
            </a:endParaRPr>
          </a:p>
          <a:p>
            <a:pPr>
              <a:defRPr sz="2400">
                <a:solidFill>
                  <a:schemeClr val="accent4">
                    <a:lumMod val="50000"/>
                  </a:schemeClr>
                </a:solidFill>
              </a:defRPr>
            </a:pPr>
            <a:r>
              <a:rPr lang="en-GB" sz="2000" dirty="0">
                <a:solidFill>
                  <a:schemeClr val="accent4">
                    <a:lumMod val="50000"/>
                  </a:schemeClr>
                </a:solidFill>
              </a:rPr>
              <a:t>(PISA 2015, wetenschappen)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accent4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Sheet1!$A$32:$A$59</c:f>
              <c:strCache>
                <c:ptCount val="28"/>
                <c:pt idx="0">
                  <c:v>BFL</c:v>
                </c:pt>
                <c:pt idx="1">
                  <c:v>NLD</c:v>
                </c:pt>
                <c:pt idx="2">
                  <c:v>FRA</c:v>
                </c:pt>
                <c:pt idx="3">
                  <c:v>DEU</c:v>
                </c:pt>
                <c:pt idx="4">
                  <c:v>BFR</c:v>
                </c:pt>
                <c:pt idx="5">
                  <c:v>BGR</c:v>
                </c:pt>
                <c:pt idx="6">
                  <c:v>CZE</c:v>
                </c:pt>
                <c:pt idx="7">
                  <c:v>AUT</c:v>
                </c:pt>
                <c:pt idx="8">
                  <c:v>LUX</c:v>
                </c:pt>
                <c:pt idx="9">
                  <c:v>MLT</c:v>
                </c:pt>
                <c:pt idx="10">
                  <c:v>BGE</c:v>
                </c:pt>
                <c:pt idx="11">
                  <c:v>SVN</c:v>
                </c:pt>
                <c:pt idx="12">
                  <c:v>SWE</c:v>
                </c:pt>
                <c:pt idx="13">
                  <c:v>ROU</c:v>
                </c:pt>
                <c:pt idx="14">
                  <c:v>HRV</c:v>
                </c:pt>
                <c:pt idx="15">
                  <c:v>DNK</c:v>
                </c:pt>
                <c:pt idx="16">
                  <c:v>SVK</c:v>
                </c:pt>
                <c:pt idx="17">
                  <c:v>ITA</c:v>
                </c:pt>
                <c:pt idx="18">
                  <c:v>PRT</c:v>
                </c:pt>
                <c:pt idx="19">
                  <c:v>LTU</c:v>
                </c:pt>
                <c:pt idx="20">
                  <c:v>FIN</c:v>
                </c:pt>
                <c:pt idx="21">
                  <c:v>HUN</c:v>
                </c:pt>
                <c:pt idx="22">
                  <c:v>GRC</c:v>
                </c:pt>
                <c:pt idx="23">
                  <c:v>IRL</c:v>
                </c:pt>
                <c:pt idx="24">
                  <c:v>ESP</c:v>
                </c:pt>
                <c:pt idx="25">
                  <c:v>POL</c:v>
                </c:pt>
                <c:pt idx="26">
                  <c:v>LVA</c:v>
                </c:pt>
                <c:pt idx="27">
                  <c:v>EST</c:v>
                </c:pt>
              </c:strCache>
            </c:strRef>
          </c:cat>
          <c:val>
            <c:numRef>
              <c:f>Sheet1!$C$32:$C$59</c:f>
              <c:numCache>
                <c:formatCode>0.00%</c:formatCode>
                <c:ptCount val="28"/>
                <c:pt idx="0">
                  <c:v>0.40250000000000002</c:v>
                </c:pt>
                <c:pt idx="1">
                  <c:v>0.40139999999999998</c:v>
                </c:pt>
                <c:pt idx="2">
                  <c:v>0.39379999999999998</c:v>
                </c:pt>
                <c:pt idx="3">
                  <c:v>0.38990000000000002</c:v>
                </c:pt>
                <c:pt idx="4">
                  <c:v>0.36109999999999998</c:v>
                </c:pt>
                <c:pt idx="5">
                  <c:v>0.35020000000000001</c:v>
                </c:pt>
                <c:pt idx="6">
                  <c:v>0.34610000000000002</c:v>
                </c:pt>
                <c:pt idx="7">
                  <c:v>0.34539999999999998</c:v>
                </c:pt>
                <c:pt idx="8">
                  <c:v>0.34520000000000001</c:v>
                </c:pt>
                <c:pt idx="9">
                  <c:v>0.3402</c:v>
                </c:pt>
                <c:pt idx="10">
                  <c:v>0.33300000000000002</c:v>
                </c:pt>
                <c:pt idx="11">
                  <c:v>0.3246</c:v>
                </c:pt>
                <c:pt idx="12">
                  <c:v>0.31819999999999998</c:v>
                </c:pt>
                <c:pt idx="13">
                  <c:v>0.27379999999999999</c:v>
                </c:pt>
                <c:pt idx="14">
                  <c:v>0.27050000000000002</c:v>
                </c:pt>
                <c:pt idx="15">
                  <c:v>0.23380000000000001</c:v>
                </c:pt>
                <c:pt idx="16">
                  <c:v>0.2303</c:v>
                </c:pt>
                <c:pt idx="17">
                  <c:v>0.22</c:v>
                </c:pt>
                <c:pt idx="18">
                  <c:v>0.21629999999999999</c:v>
                </c:pt>
                <c:pt idx="19">
                  <c:v>0.21010000000000001</c:v>
                </c:pt>
                <c:pt idx="20">
                  <c:v>0.2087</c:v>
                </c:pt>
                <c:pt idx="21">
                  <c:v>0.1953</c:v>
                </c:pt>
                <c:pt idx="22">
                  <c:v>0.19400000000000001</c:v>
                </c:pt>
                <c:pt idx="23">
                  <c:v>0.1794</c:v>
                </c:pt>
                <c:pt idx="24">
                  <c:v>0.17219999999999999</c:v>
                </c:pt>
                <c:pt idx="25">
                  <c:v>0.14480000000000001</c:v>
                </c:pt>
                <c:pt idx="26">
                  <c:v>0.1138</c:v>
                </c:pt>
                <c:pt idx="27">
                  <c:v>0.1002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7E-40F8-B62C-EBD18B8F4B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1238112"/>
        <c:axId val="331239288"/>
      </c:barChart>
      <c:catAx>
        <c:axId val="331238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239288"/>
        <c:crosses val="autoZero"/>
        <c:auto val="1"/>
        <c:lblAlgn val="ctr"/>
        <c:lblOffset val="100"/>
        <c:noMultiLvlLbl val="0"/>
      </c:catAx>
      <c:valAx>
        <c:axId val="331239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238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0ABFE-67BC-4112-ADAC-F1FD5E1880C0}" type="datetimeFigureOut">
              <a:rPr lang="nl-BE" smtClean="0"/>
              <a:t>19/11/2021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78874-58AB-47F1-A173-5ACBB3F3F89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333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The standard </a:t>
            </a:r>
            <a:r>
              <a:rPr lang="nl-BE" dirty="0" err="1"/>
              <a:t>measure</a:t>
            </a:r>
            <a:r>
              <a:rPr lang="nl-BE" dirty="0"/>
              <a:t> </a:t>
            </a:r>
            <a:r>
              <a:rPr lang="nl-BE" dirty="0" err="1"/>
              <a:t>used</a:t>
            </a:r>
            <a:r>
              <a:rPr lang="nl-BE" dirty="0"/>
              <a:t> </a:t>
            </a:r>
            <a:r>
              <a:rPr lang="nl-BE" dirty="0" err="1"/>
              <a:t>by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OECD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compare</a:t>
            </a:r>
            <a:r>
              <a:rPr lang="nl-BE" dirty="0"/>
              <a:t> </a:t>
            </a:r>
            <a:r>
              <a:rPr lang="nl-BE" dirty="0" err="1"/>
              <a:t>social</a:t>
            </a:r>
            <a:r>
              <a:rPr lang="nl-BE" dirty="0"/>
              <a:t> </a:t>
            </a:r>
            <a:r>
              <a:rPr lang="nl-BE" dirty="0" err="1"/>
              <a:t>inequalities</a:t>
            </a:r>
            <a:r>
              <a:rPr lang="nl-BE" dirty="0"/>
              <a:t> in </a:t>
            </a:r>
            <a:r>
              <a:rPr lang="nl-BE" dirty="0" err="1"/>
              <a:t>education</a:t>
            </a:r>
            <a:r>
              <a:rPr lang="nl-BE" dirty="0"/>
              <a:t> is </a:t>
            </a:r>
            <a:r>
              <a:rPr lang="nl-BE" dirty="0" err="1"/>
              <a:t>the</a:t>
            </a:r>
            <a:r>
              <a:rPr lang="nl-BE" dirty="0"/>
              <a:t> R² of a </a:t>
            </a:r>
            <a:r>
              <a:rPr lang="nl-BE" dirty="0" err="1"/>
              <a:t>regression</a:t>
            </a:r>
            <a:r>
              <a:rPr lang="nl-BE" dirty="0"/>
              <a:t> of </a:t>
            </a:r>
            <a:r>
              <a:rPr lang="nl-BE" dirty="0" err="1"/>
              <a:t>cognitive</a:t>
            </a:r>
            <a:r>
              <a:rPr lang="nl-BE" dirty="0"/>
              <a:t> </a:t>
            </a:r>
            <a:r>
              <a:rPr lang="nl-BE" dirty="0" err="1"/>
              <a:t>outcomes</a:t>
            </a:r>
            <a:r>
              <a:rPr lang="nl-BE" dirty="0"/>
              <a:t> on student (</a:t>
            </a:r>
            <a:r>
              <a:rPr lang="nl-BE" dirty="0" err="1"/>
              <a:t>individual</a:t>
            </a:r>
            <a:r>
              <a:rPr lang="nl-BE" dirty="0"/>
              <a:t>) SES. </a:t>
            </a:r>
            <a:r>
              <a:rPr lang="nl-BE" dirty="0" err="1"/>
              <a:t>However</a:t>
            </a:r>
            <a:r>
              <a:rPr lang="nl-BE" dirty="0"/>
              <a:t> </a:t>
            </a:r>
            <a:r>
              <a:rPr lang="nl-BE" dirty="0" err="1"/>
              <a:t>this</a:t>
            </a:r>
            <a:r>
              <a:rPr lang="nl-BE" dirty="0"/>
              <a:t> is </a:t>
            </a:r>
            <a:r>
              <a:rPr lang="nl-BE" dirty="0" err="1"/>
              <a:t>just</a:t>
            </a:r>
            <a:r>
              <a:rPr lang="nl-BE" dirty="0"/>
              <a:t> part of </a:t>
            </a:r>
            <a:r>
              <a:rPr lang="nl-BE" dirty="0" err="1"/>
              <a:t>the</a:t>
            </a:r>
            <a:r>
              <a:rPr lang="nl-BE" dirty="0"/>
              <a:t> picture, as </a:t>
            </a:r>
            <a:r>
              <a:rPr lang="nl-BE" dirty="0" err="1"/>
              <a:t>shown</a:t>
            </a:r>
            <a:r>
              <a:rPr lang="nl-BE" dirty="0"/>
              <a:t> in </a:t>
            </a:r>
            <a:r>
              <a:rPr lang="nl-BE" dirty="0" err="1"/>
              <a:t>the</a:t>
            </a:r>
            <a:r>
              <a:rPr lang="nl-BE" dirty="0"/>
              <a:t>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C257C2-8D60-4760-88CB-024AF3EEC641}" type="slidenum">
              <a:rPr lang="nl-BE" smtClean="0"/>
              <a:pPr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60963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C257C2-8D60-4760-88CB-024AF3EEC641}" type="slidenum">
              <a:rPr lang="nl-BE" smtClean="0"/>
              <a:pPr/>
              <a:t>21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17862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926E9-98A3-4F20-B746-5A70539CA1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ABADA7-C14E-439A-9C4F-308A07ADA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36589-DFB3-4660-948E-33D76A632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C313-9845-4934-9C67-CA0D087B8573}" type="datetimeFigureOut">
              <a:rPr lang="nl-BE" smtClean="0"/>
              <a:t>19/11/2021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7C2DD-B707-4344-A504-19CB9D677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FBA34-B461-4814-AEF1-55ACB82A2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8842-6533-4B32-AC3C-EECDB23A74D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74363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0F289-655E-4BD7-9897-75CBE99FD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2E2B71-768F-4E31-B804-D68170FED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3435C-39FE-4784-B067-D58F108EE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C313-9845-4934-9C67-CA0D087B8573}" type="datetimeFigureOut">
              <a:rPr lang="nl-BE" smtClean="0"/>
              <a:t>19/11/2021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E3B73-DC87-4137-AFB2-CD61F78E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06AD9-1DA3-4A85-9256-E3E5A2241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8842-6533-4B32-AC3C-EECDB23A74D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60221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1D0CDE-9F8C-40F8-BFCA-2B218EC046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7157F-60D8-417E-A7A8-58352317E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6EEE6-4B40-4568-8F74-E234F9139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C313-9845-4934-9C67-CA0D087B8573}" type="datetimeFigureOut">
              <a:rPr lang="nl-BE" smtClean="0"/>
              <a:t>19/11/2021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F7426-9CCA-4D8A-9E2E-B6FBF04A2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34F52-062E-4BC5-8C7E-70287BCB8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8842-6533-4B32-AC3C-EECDB23A74D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96643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rgbClr val="52BDEC"/>
                </a:solidFill>
              </a:defRPr>
            </a:lvl1pPr>
          </a:lstStyle>
          <a:p>
            <a:r>
              <a:rPr lang="nl-NL" dirty="0"/>
              <a:t>Klik en typ de titel</a:t>
            </a:r>
            <a:endParaRPr lang="nl-BE" dirty="0"/>
          </a:p>
        </p:txBody>
      </p:sp>
      <p:sp>
        <p:nvSpPr>
          <p:cNvPr id="6" name="Tijdelijke aanduiding voor tekst 2"/>
          <p:cNvSpPr>
            <a:spLocks noGrp="1"/>
          </p:cNvSpPr>
          <p:nvPr>
            <p:ph idx="1" hasCustomPrompt="1"/>
          </p:nvPr>
        </p:nvSpPr>
        <p:spPr>
          <a:xfrm>
            <a:off x="720000" y="1349999"/>
            <a:ext cx="11112000" cy="46980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/>
            </a:lvl1pPr>
          </a:lstStyle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48930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4D6F2-98A8-478D-BA63-CEF5BCA2F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D09B-7FD9-4A3A-8797-46AB87D21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19558-708E-4A08-871C-76593F773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C313-9845-4934-9C67-CA0D087B8573}" type="datetimeFigureOut">
              <a:rPr lang="nl-BE" smtClean="0"/>
              <a:t>19/11/2021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E8799-F05E-49F7-997A-F95DE0B6A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D61D4-063C-4A47-830D-C374B97EE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8842-6533-4B32-AC3C-EECDB23A74D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35687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46D9F-23B6-4B1B-9133-C3974F869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D75193-999B-438D-A79E-9B11BFDD6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88AED-76F1-4868-A6B3-8F8DE2589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C313-9845-4934-9C67-CA0D087B8573}" type="datetimeFigureOut">
              <a:rPr lang="nl-BE" smtClean="0"/>
              <a:t>19/11/2021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2D211-07A3-4A6F-ACEA-C6CE138F5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B97A8-7663-4886-82EB-D3B4FB670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8842-6533-4B32-AC3C-EECDB23A74D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70168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7FB6F-02B4-4C36-9251-231F4D8E9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97230-A3E4-456F-8A79-D8AB08060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78A24A-B4EF-4CF6-B535-0D8ECDEAF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FFEB6-BF2D-4E01-8293-B4648D985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C313-9845-4934-9C67-CA0D087B8573}" type="datetimeFigureOut">
              <a:rPr lang="nl-BE" smtClean="0"/>
              <a:t>19/11/2021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365A5-ECFC-418A-8A5C-20828A4AB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9950A-C343-4766-BEAA-FEC400BC4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8842-6533-4B32-AC3C-EECDB23A74D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4877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6EA70-99BF-44D6-9A10-5EE8763E9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0BB45-EAA7-4945-A81E-253A6173B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1D6F44-B35D-420A-A63E-E41A3886B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285A11-EDED-4E4C-8437-821A18E5FF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8532A8-ADA9-4116-8A0C-14CF523967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F45A63-828C-43A5-AE4A-73F74661D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C313-9845-4934-9C67-CA0D087B8573}" type="datetimeFigureOut">
              <a:rPr lang="nl-BE" smtClean="0"/>
              <a:t>19/11/2021</a:t>
            </a:fld>
            <a:endParaRPr lang="nl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D128C2-EDE8-4C94-ABBD-C24A1B5FE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B39CCE-485F-4022-A496-0246E64D4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8842-6533-4B32-AC3C-EECDB23A74D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24248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9190E-59A5-4A43-A048-71F8CD837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A45353-EA1B-4B76-A46A-85014E136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C313-9845-4934-9C67-CA0D087B8573}" type="datetimeFigureOut">
              <a:rPr lang="nl-BE" smtClean="0"/>
              <a:t>19/11/2021</a:t>
            </a:fld>
            <a:endParaRPr lang="nl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FF9F8B-79C6-457F-B699-FC58CC72A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A2F81C-7516-4F6E-A24A-7619F6E18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8842-6533-4B32-AC3C-EECDB23A74D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3611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66D141-C89D-48A6-8A4B-6108623BB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C313-9845-4934-9C67-CA0D087B8573}" type="datetimeFigureOut">
              <a:rPr lang="nl-BE" smtClean="0"/>
              <a:t>19/11/2021</a:t>
            </a:fld>
            <a:endParaRPr lang="nl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F8AB6A-969C-4711-B5B4-A650CB892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D66076-12B4-40EB-8C33-3C5C8C771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8842-6533-4B32-AC3C-EECDB23A74D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67418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61A83-31B1-4EAF-B01C-0382314C7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0D77-DD07-4A39-B505-F3AE38211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881C33-179F-43E7-B3D1-0D6B670588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D14C66-CA91-4F80-90D5-A8BFF1521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C313-9845-4934-9C67-CA0D087B8573}" type="datetimeFigureOut">
              <a:rPr lang="nl-BE" smtClean="0"/>
              <a:t>19/11/2021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34606D-FA1B-4620-8258-8C3DC45A6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0B76E-C818-47B3-9408-402A8D937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8842-6533-4B32-AC3C-EECDB23A74D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9093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CEEEA-4F92-4C22-8695-EA4127439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887AE-09A5-4617-BCA1-306A26861B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C50E81-BBE8-4365-8405-A0042E345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44DB9-BB0E-4246-8A14-384656895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C313-9845-4934-9C67-CA0D087B8573}" type="datetimeFigureOut">
              <a:rPr lang="nl-BE" smtClean="0"/>
              <a:t>19/11/2021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264A69-8E4F-4DD1-BE0F-BD4758DA9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3F62FD-8B85-43B0-8B0E-81F04046A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8842-6533-4B32-AC3C-EECDB23A74D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21934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E22C01-9594-4B8A-8EA3-3E3A17858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796F9-04FF-4452-A197-0BF1BE0D1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D10417-6BCE-45D7-8DBA-87D31FBF5D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EC313-9845-4934-9C67-CA0D087B8573}" type="datetimeFigureOut">
              <a:rPr lang="nl-BE" smtClean="0"/>
              <a:t>19/11/2021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D3D7A-2B6B-43BB-9523-90F3B6E36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09D9B-8805-4150-865B-ADC8BF8377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38842-6533-4B32-AC3C-EECDB23A74D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6145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62B6252-6DDE-47E9-AA6F-FF6B5D1145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Hoe meten we sociale ongelijkheid in het onderwijs?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5E45480-BCFD-4CB8-A25B-54181B8446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1779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ED3D74E-51E5-4CD7-B065-B1AE1A320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180000"/>
            <a:ext cx="11208648" cy="900000"/>
          </a:xfrm>
        </p:spPr>
        <p:txBody>
          <a:bodyPr>
            <a:noAutofit/>
          </a:bodyPr>
          <a:lstStyle/>
          <a:p>
            <a:r>
              <a:rPr lang="nl-BE" sz="4000" dirty="0">
                <a:solidFill>
                  <a:srgbClr val="1D8DB0"/>
                </a:solidFill>
              </a:rPr>
              <a:t>Buitengewoon onderwijs, segregatie en ongelijke uitkomsten</a:t>
            </a:r>
            <a:endParaRPr lang="x-none" sz="4000" dirty="0">
              <a:solidFill>
                <a:srgbClr val="1D8DB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BD3194-2D2B-48A8-A780-098FE2954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800" dirty="0"/>
              <a:t>België / Vlaanderen behoren tot koplopers qua omvang van (gesegregeerd) buitengewoon onderwijs</a:t>
            </a:r>
          </a:p>
          <a:p>
            <a:r>
              <a:rPr lang="nl-BE" sz="2800" dirty="0"/>
              <a:t>Grijze zones tussen ‘functiebeperking’ en ‘sociale beperking’: types 1-3-(8)</a:t>
            </a:r>
            <a:br>
              <a:rPr lang="nl-BE" sz="2800" dirty="0"/>
            </a:br>
            <a:r>
              <a:rPr lang="nl-BE" sz="2800" dirty="0"/>
              <a:t>=&gt; in buitengewoon onderwijs zijn 54% van de leerlingen GOK-indicatorleerlingen (type 1: 80%; type 3: 68%)</a:t>
            </a:r>
          </a:p>
          <a:p>
            <a:r>
              <a:rPr lang="nl-BE" sz="2800" dirty="0"/>
              <a:t>Voor heel wat leerlingen is (gesegregeerd) buitengewoon onderwijs contra-productief (Vanlaar e.a. 2012)</a:t>
            </a:r>
            <a:endParaRPr lang="x-none" sz="2800" dirty="0"/>
          </a:p>
        </p:txBody>
      </p:sp>
    </p:spTree>
    <p:extLst>
      <p:ext uri="{BB962C8B-B14F-4D97-AF65-F5344CB8AC3E}">
        <p14:creationId xmlns:p14="http://schemas.microsoft.com/office/powerpoint/2010/main" val="3256673905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0A168-A445-4A7C-8843-7D016C058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000" dirty="0">
                <a:solidFill>
                  <a:srgbClr val="1D8DB0"/>
                </a:solidFill>
              </a:rPr>
              <a:t>Zittenblijven, segregatie en ongelijke uitkomsten</a:t>
            </a:r>
            <a:endParaRPr lang="x-none" sz="4000" dirty="0">
              <a:solidFill>
                <a:srgbClr val="1D8DB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D7B33-54E1-4035-8E26-E8A732547ED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BE" sz="2800" dirty="0">
                <a:solidFill>
                  <a:srgbClr val="1D8DB0"/>
                </a:solidFill>
              </a:rPr>
              <a:t>Feiten:</a:t>
            </a:r>
          </a:p>
          <a:p>
            <a:r>
              <a:rPr lang="nl-BE" dirty="0"/>
              <a:t>OESO-gemiddelde tussen 6-15 jaar: 16%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 Vlaanderen 28,9%</a:t>
            </a:r>
          </a:p>
          <a:p>
            <a:r>
              <a:rPr lang="nl-BE" dirty="0">
                <a:sym typeface="Wingdings" panose="05000000000000000000" pitchFamily="2" charset="2"/>
              </a:rPr>
              <a:t>Armste deciel 45%  rijkste deciel 9%</a:t>
            </a:r>
            <a:br>
              <a:rPr lang="nl-BE" dirty="0">
                <a:sym typeface="Wingdings" panose="05000000000000000000" pitchFamily="2" charset="2"/>
              </a:rPr>
            </a:br>
            <a:endParaRPr lang="nl-BE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BE" sz="2800" dirty="0">
                <a:solidFill>
                  <a:srgbClr val="1D8DB0"/>
                </a:solidFill>
                <a:sym typeface="Wingdings" panose="05000000000000000000" pitchFamily="2" charset="2"/>
              </a:rPr>
              <a:t>Oorzaken van ongelijkheid in zittenblijven:</a:t>
            </a:r>
          </a:p>
          <a:p>
            <a:r>
              <a:rPr lang="nl-BE" dirty="0">
                <a:sym typeface="Wingdings" panose="05000000000000000000" pitchFamily="2" charset="2"/>
              </a:rPr>
              <a:t>Ongelijke kansen</a:t>
            </a:r>
          </a:p>
          <a:p>
            <a:r>
              <a:rPr lang="nl-BE" dirty="0">
                <a:sym typeface="Wingdings" panose="05000000000000000000" pitchFamily="2" charset="2"/>
              </a:rPr>
              <a:t>Discriminatie in attestering (Unia 2018)</a:t>
            </a:r>
          </a:p>
          <a:p>
            <a:endParaRPr lang="x-non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C4C018-3BCE-4C5B-B686-61E80A47C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79976" y="3501008"/>
            <a:ext cx="5952024" cy="2376264"/>
          </a:xfrm>
        </p:spPr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r>
              <a:rPr lang="nl-BE" sz="2800" dirty="0">
                <a:solidFill>
                  <a:srgbClr val="1D8DB0"/>
                </a:solidFill>
                <a:sym typeface="Wingdings" panose="05000000000000000000" pitchFamily="2" charset="2"/>
              </a:rPr>
              <a:t>Gevolgen:</a:t>
            </a:r>
          </a:p>
          <a:p>
            <a:pPr algn="r"/>
            <a:r>
              <a:rPr lang="nl-BE" dirty="0">
                <a:sym typeface="Wingdings" panose="05000000000000000000" pitchFamily="2" charset="2"/>
              </a:rPr>
              <a:t>Verslechtering prestaties op lange termijn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(Lamote 2013; Vandecandelaere e.a. 2016)</a:t>
            </a:r>
          </a:p>
          <a:p>
            <a:pPr algn="r"/>
            <a:r>
              <a:rPr lang="nl-BE" dirty="0">
                <a:sym typeface="Wingdings" panose="05000000000000000000" pitchFamily="2" charset="2"/>
              </a:rPr>
              <a:t>Vroegtijdig schoolverlaten (De Witte e.a. 2013)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234010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0E367-9F54-4550-879D-8365D5911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000" dirty="0">
                <a:solidFill>
                  <a:srgbClr val="1D8DB0"/>
                </a:solidFill>
              </a:rPr>
              <a:t>Waterval in secundair onderwijs</a:t>
            </a:r>
            <a:endParaRPr lang="x-none" sz="4000" dirty="0">
              <a:solidFill>
                <a:srgbClr val="1D8DB0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8F7746C-3994-4976-90D5-2C4F13B990A5}"/>
              </a:ext>
            </a:extLst>
          </p:cNvPr>
          <p:cNvGrpSpPr/>
          <p:nvPr/>
        </p:nvGrpSpPr>
        <p:grpSpPr>
          <a:xfrm>
            <a:off x="7104111" y="1544607"/>
            <a:ext cx="5070363" cy="3995711"/>
            <a:chOff x="971550" y="1412875"/>
            <a:chExt cx="7200850" cy="499061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3FECE01-77AC-4FAB-ADD2-160679B85DFE}"/>
                </a:ext>
              </a:extLst>
            </p:cNvPr>
            <p:cNvSpPr txBox="1"/>
            <p:nvPr/>
          </p:nvSpPr>
          <p:spPr>
            <a:xfrm>
              <a:off x="971600" y="5980638"/>
              <a:ext cx="4519426" cy="4228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1600" dirty="0">
                  <a:latin typeface="Arial Narrow" panose="020B0606020202030204" pitchFamily="34" charset="0"/>
                </a:rPr>
                <a:t>Bron: Dockx (2019, op basis van LOSO)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650BB10-58D1-42E7-8925-3CB9E2F070F4}"/>
                </a:ext>
              </a:extLst>
            </p:cNvPr>
            <p:cNvSpPr txBox="1"/>
            <p:nvPr/>
          </p:nvSpPr>
          <p:spPr>
            <a:xfrm>
              <a:off x="5580110" y="1988840"/>
              <a:ext cx="1224136" cy="329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BE" sz="1400" dirty="0">
                  <a:latin typeface="Arial Narrow" panose="020B0606020202030204" pitchFamily="34" charset="0"/>
                </a:rPr>
                <a:t>(=30%)</a:t>
              </a:r>
              <a:endParaRPr lang="nl-BE" sz="2000" dirty="0">
                <a:latin typeface="Arial Narrow" panose="020B060602020203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DD35B2E-B364-459D-9561-A3210012B281}"/>
                </a:ext>
              </a:extLst>
            </p:cNvPr>
            <p:cNvSpPr txBox="1"/>
            <p:nvPr/>
          </p:nvSpPr>
          <p:spPr>
            <a:xfrm>
              <a:off x="5580110" y="2995056"/>
              <a:ext cx="1224136" cy="329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BE" sz="1400" dirty="0">
                  <a:latin typeface="Arial Narrow" panose="020B0606020202030204" pitchFamily="34" charset="0"/>
                </a:rPr>
                <a:t>(=41%)</a:t>
              </a:r>
              <a:endParaRPr lang="nl-BE" sz="2000" dirty="0">
                <a:latin typeface="Arial Narrow" panose="020B0606020202030204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45EA2F9-2661-4A4E-8CD9-4951A6AE952A}"/>
                </a:ext>
              </a:extLst>
            </p:cNvPr>
            <p:cNvSpPr txBox="1"/>
            <p:nvPr/>
          </p:nvSpPr>
          <p:spPr>
            <a:xfrm>
              <a:off x="5587373" y="3976646"/>
              <a:ext cx="1224136" cy="329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BE" sz="1400" dirty="0">
                  <a:latin typeface="Arial Narrow" panose="020B0606020202030204" pitchFamily="34" charset="0"/>
                </a:rPr>
                <a:t>(=47%)</a:t>
              </a:r>
              <a:endParaRPr lang="nl-BE" sz="2000" dirty="0">
                <a:latin typeface="Arial Narrow" panose="020B0606020202030204" pitchFamily="34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8C73FEF-B338-4BA8-9D92-46DFEE7B1C1C}"/>
                </a:ext>
              </a:extLst>
            </p:cNvPr>
            <p:cNvSpPr/>
            <p:nvPr/>
          </p:nvSpPr>
          <p:spPr>
            <a:xfrm>
              <a:off x="7596336" y="1988840"/>
              <a:ext cx="576064" cy="3600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1600">
                <a:latin typeface="Arial Narrow" panose="020B0606020202030204" pitchFamily="34" charset="0"/>
              </a:endParaRPr>
            </a:p>
          </p:txBody>
        </p:sp>
        <p:sp>
          <p:nvSpPr>
            <p:cNvPr id="11" name="Left Brace 10">
              <a:extLst>
                <a:ext uri="{FF2B5EF4-FFF2-40B4-BE49-F238E27FC236}">
                  <a16:creationId xmlns:a16="http://schemas.microsoft.com/office/drawing/2014/main" id="{0633A701-E1BB-46FB-A8CB-184E39763F37}"/>
                </a:ext>
              </a:extLst>
            </p:cNvPr>
            <p:cNvSpPr/>
            <p:nvPr/>
          </p:nvSpPr>
          <p:spPr>
            <a:xfrm>
              <a:off x="971600" y="1988840"/>
              <a:ext cx="144016" cy="1535220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 sz="1600">
                <a:latin typeface="Arial Narrow" panose="020B0606020202030204" pitchFamily="34" charset="0"/>
              </a:endParaRP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1E1C9C73-8E27-4FC8-B136-3A49C68B4F63}"/>
                </a:ext>
              </a:extLst>
            </p:cNvPr>
            <p:cNvCxnSpPr/>
            <p:nvPr/>
          </p:nvCxnSpPr>
          <p:spPr>
            <a:xfrm>
              <a:off x="4139952" y="2327394"/>
              <a:ext cx="2556284" cy="1987806"/>
            </a:xfrm>
            <a:prstGeom prst="straightConnector1">
              <a:avLst/>
            </a:prstGeom>
            <a:ln w="9525" cap="flat" cmpd="sng" algn="ctr">
              <a:solidFill>
                <a:schemeClr val="accent4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16AB5374-C96E-407B-BE3A-9CDA08FDD4E1}"/>
                </a:ext>
              </a:extLst>
            </p:cNvPr>
            <p:cNvCxnSpPr/>
            <p:nvPr/>
          </p:nvCxnSpPr>
          <p:spPr>
            <a:xfrm>
              <a:off x="4139952" y="2327394"/>
              <a:ext cx="2574286" cy="2901806"/>
            </a:xfrm>
            <a:prstGeom prst="straightConnector1">
              <a:avLst/>
            </a:prstGeom>
            <a:ln w="9525" cap="flat" cmpd="sng" algn="ctr">
              <a:solidFill>
                <a:schemeClr val="accent4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7D59857-316B-4535-AB3C-4E392ACAF86C}"/>
                </a:ext>
              </a:extLst>
            </p:cNvPr>
            <p:cNvCxnSpPr/>
            <p:nvPr/>
          </p:nvCxnSpPr>
          <p:spPr>
            <a:xfrm>
              <a:off x="4175956" y="3313402"/>
              <a:ext cx="2556284" cy="1987806"/>
            </a:xfrm>
            <a:prstGeom prst="straightConnector1">
              <a:avLst/>
            </a:prstGeom>
            <a:ln w="9525" cap="flat" cmpd="sng" algn="ctr">
              <a:solidFill>
                <a:schemeClr val="accent4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grpSp>
          <p:nvGrpSpPr>
            <p:cNvPr id="15" name="Group 4">
              <a:extLst>
                <a:ext uri="{FF2B5EF4-FFF2-40B4-BE49-F238E27FC236}">
                  <a16:creationId xmlns:a16="http://schemas.microsoft.com/office/drawing/2014/main" id="{70F09023-EC6F-4BB4-BCB5-BA8036FA408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971550" y="1412875"/>
              <a:ext cx="6840538" cy="4222750"/>
              <a:chOff x="612" y="890"/>
              <a:chExt cx="4309" cy="2660"/>
            </a:xfrm>
          </p:grpSpPr>
          <p:sp>
            <p:nvSpPr>
              <p:cNvPr id="25" name="AutoShape 3">
                <a:extLst>
                  <a:ext uri="{FF2B5EF4-FFF2-40B4-BE49-F238E27FC236}">
                    <a16:creationId xmlns:a16="http://schemas.microsoft.com/office/drawing/2014/main" id="{73A68A62-FC82-4EEF-B113-384BBC3EBBAF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612" y="890"/>
                <a:ext cx="4309" cy="2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x-none" sz="1600">
                  <a:latin typeface="Arial Narrow" panose="020B0606020202030204" pitchFamily="34" charset="0"/>
                </a:endParaRPr>
              </a:p>
            </p:txBody>
          </p:sp>
          <p:pic>
            <p:nvPicPr>
              <p:cNvPr id="26" name="Picture 5">
                <a:extLst>
                  <a:ext uri="{FF2B5EF4-FFF2-40B4-BE49-F238E27FC236}">
                    <a16:creationId xmlns:a16="http://schemas.microsoft.com/office/drawing/2014/main" id="{DBF0729B-CB7C-4A6D-AFEF-33A268666B7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2" y="890"/>
                <a:ext cx="4313" cy="26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9968C6E-ACE5-4DE5-8E98-EDF109198EF7}"/>
                </a:ext>
              </a:extLst>
            </p:cNvPr>
            <p:cNvSpPr txBox="1"/>
            <p:nvPr/>
          </p:nvSpPr>
          <p:spPr>
            <a:xfrm>
              <a:off x="6948264" y="1465706"/>
              <a:ext cx="774571" cy="3627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BE" sz="1600" dirty="0">
                  <a:solidFill>
                    <a:schemeClr val="accent6">
                      <a:lumMod val="50000"/>
                    </a:schemeClr>
                  </a:solidFill>
                  <a:latin typeface="Arial Narrow" panose="020B0606020202030204" pitchFamily="34" charset="0"/>
                </a:rPr>
                <a:t>Einde</a:t>
              </a:r>
              <a:endParaRPr lang="x-none" sz="16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DA743CE-DBC9-42B6-80CD-C7358968BD92}"/>
                </a:ext>
              </a:extLst>
            </p:cNvPr>
            <p:cNvSpPr txBox="1"/>
            <p:nvPr/>
          </p:nvSpPr>
          <p:spPr>
            <a:xfrm>
              <a:off x="3185337" y="1471257"/>
              <a:ext cx="774571" cy="3627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BE" sz="1600" dirty="0">
                  <a:solidFill>
                    <a:schemeClr val="accent6">
                      <a:lumMod val="50000"/>
                    </a:schemeClr>
                  </a:solidFill>
                  <a:latin typeface="Arial Narrow" panose="020B0606020202030204" pitchFamily="34" charset="0"/>
                </a:rPr>
                <a:t>Start</a:t>
              </a:r>
              <a:endParaRPr lang="x-none" sz="16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E7057FB-8B1F-4C65-B7FB-661D43AB2DA0}"/>
                </a:ext>
              </a:extLst>
            </p:cNvPr>
            <p:cNvSpPr txBox="1"/>
            <p:nvPr/>
          </p:nvSpPr>
          <p:spPr>
            <a:xfrm>
              <a:off x="1193628" y="2123564"/>
              <a:ext cx="1932291" cy="4228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BE" sz="1600" dirty="0">
                  <a:solidFill>
                    <a:schemeClr val="accent6">
                      <a:lumMod val="50000"/>
                    </a:schemeClr>
                  </a:solidFill>
                  <a:latin typeface="Arial Narrow" panose="020B0606020202030204" pitchFamily="34" charset="0"/>
                </a:rPr>
                <a:t>Klassieke talen</a:t>
              </a:r>
              <a:endParaRPr lang="x-none" sz="16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164C820-EDAB-4748-8183-E8F63119E72E}"/>
                </a:ext>
              </a:extLst>
            </p:cNvPr>
            <p:cNvSpPr txBox="1"/>
            <p:nvPr/>
          </p:nvSpPr>
          <p:spPr>
            <a:xfrm>
              <a:off x="1257274" y="3072975"/>
              <a:ext cx="1844287" cy="4228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BE" sz="1600" dirty="0">
                  <a:solidFill>
                    <a:schemeClr val="accent6">
                      <a:lumMod val="50000"/>
                    </a:schemeClr>
                  </a:solidFill>
                  <a:latin typeface="Arial Narrow" panose="020B0606020202030204" pitchFamily="34" charset="0"/>
                </a:rPr>
                <a:t>Moderne talen</a:t>
              </a:r>
              <a:endParaRPr lang="x-none" sz="16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36E08BE-4C32-431A-872E-090FC5F5EA30}"/>
                </a:ext>
              </a:extLst>
            </p:cNvPr>
            <p:cNvSpPr txBox="1"/>
            <p:nvPr/>
          </p:nvSpPr>
          <p:spPr>
            <a:xfrm>
              <a:off x="1286098" y="4122639"/>
              <a:ext cx="1734269" cy="46129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BE" dirty="0">
                  <a:solidFill>
                    <a:schemeClr val="accent6">
                      <a:lumMod val="50000"/>
                    </a:schemeClr>
                  </a:solidFill>
                  <a:latin typeface="Arial Narrow" panose="020B0606020202030204" pitchFamily="34" charset="0"/>
                </a:rPr>
                <a:t>TSO</a:t>
              </a:r>
              <a:endParaRPr lang="x-none" sz="16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B44716A-3D5E-48F4-9EB5-B5E291659EF8}"/>
                </a:ext>
              </a:extLst>
            </p:cNvPr>
            <p:cNvSpPr txBox="1"/>
            <p:nvPr/>
          </p:nvSpPr>
          <p:spPr>
            <a:xfrm>
              <a:off x="1325561" y="5044534"/>
              <a:ext cx="1734269" cy="46129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BE" dirty="0">
                  <a:solidFill>
                    <a:schemeClr val="accent6">
                      <a:lumMod val="50000"/>
                    </a:schemeClr>
                  </a:solidFill>
                  <a:latin typeface="Arial Narrow" panose="020B0606020202030204" pitchFamily="34" charset="0"/>
                </a:rPr>
                <a:t>BSO</a:t>
              </a:r>
              <a:endParaRPr lang="x-none" sz="16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3BDF09B-072B-440E-BC74-3FFA2D949A96}"/>
                </a:ext>
              </a:extLst>
            </p:cNvPr>
            <p:cNvSpPr txBox="1"/>
            <p:nvPr/>
          </p:nvSpPr>
          <p:spPr>
            <a:xfrm>
              <a:off x="5500843" y="1966736"/>
              <a:ext cx="1224136" cy="329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BE" sz="1400" dirty="0">
                  <a:latin typeface="Arial Narrow" panose="020B0606020202030204" pitchFamily="34" charset="0"/>
                </a:rPr>
                <a:t>(=30%)</a:t>
              </a:r>
              <a:endParaRPr lang="nl-BE" sz="2000" dirty="0">
                <a:latin typeface="Arial Narrow" panose="020B060602020203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99BBEC0-71E1-49E2-B1CD-5B334ACC629D}"/>
                </a:ext>
              </a:extLst>
            </p:cNvPr>
            <p:cNvSpPr txBox="1"/>
            <p:nvPr/>
          </p:nvSpPr>
          <p:spPr>
            <a:xfrm>
              <a:off x="5500843" y="2972952"/>
              <a:ext cx="1224136" cy="329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BE" sz="1400" dirty="0">
                  <a:latin typeface="Arial Narrow" panose="020B0606020202030204" pitchFamily="34" charset="0"/>
                </a:rPr>
                <a:t>(=41%)</a:t>
              </a:r>
              <a:endParaRPr lang="nl-BE" sz="2000" dirty="0">
                <a:latin typeface="Arial Narrow" panose="020B0606020202030204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3ADA080-6CDB-4B1F-B1E9-EA7C9C372A77}"/>
                </a:ext>
              </a:extLst>
            </p:cNvPr>
            <p:cNvSpPr txBox="1"/>
            <p:nvPr/>
          </p:nvSpPr>
          <p:spPr>
            <a:xfrm>
              <a:off x="5508104" y="3954542"/>
              <a:ext cx="1224136" cy="329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BE" sz="1400" dirty="0">
                  <a:latin typeface="Arial Narrow" panose="020B0606020202030204" pitchFamily="34" charset="0"/>
                </a:rPr>
                <a:t>(=47%)</a:t>
              </a:r>
              <a:endParaRPr lang="nl-BE" sz="2000" dirty="0">
                <a:latin typeface="Arial Narrow" panose="020B0606020202030204" pitchFamily="34" charset="0"/>
              </a:endParaRPr>
            </a:p>
          </p:txBody>
        </p: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D2455758-CDE2-4F01-9507-11E0175D6C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369" y="1415394"/>
            <a:ext cx="6950052" cy="460589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335360" y="6007335"/>
            <a:ext cx="5760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 dirty="0">
                <a:latin typeface="Arial Narrow" panose="020B0606020202030204" pitchFamily="34" charset="0"/>
              </a:rPr>
              <a:t>Bron: Franck &amp; Nicaise, 2018</a:t>
            </a:r>
            <a:endParaRPr lang="en-GB" sz="1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6719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4744379-32C7-4031-B07D-B06AFE672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000" dirty="0">
                <a:solidFill>
                  <a:srgbClr val="1D8DB0"/>
                </a:solidFill>
              </a:rPr>
              <a:t>Gevolgen van waterval</a:t>
            </a:r>
            <a:endParaRPr lang="x-none" sz="4000" dirty="0">
              <a:solidFill>
                <a:srgbClr val="1D8DB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3E3134-6861-4CA4-9B4C-448F92666D8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BE" sz="2800" dirty="0">
                <a:solidFill>
                  <a:srgbClr val="0D9B72"/>
                </a:solidFill>
              </a:rPr>
              <a:t>Argumenten voorstanders</a:t>
            </a:r>
          </a:p>
          <a:p>
            <a:pPr>
              <a:spcBef>
                <a:spcPts val="0"/>
              </a:spcBef>
            </a:pPr>
            <a:r>
              <a:rPr lang="nl-BE" dirty="0"/>
              <a:t>Kwaliteit primeert</a:t>
            </a:r>
          </a:p>
          <a:p>
            <a:pPr lvl="1"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nl-BE" dirty="0"/>
              <a:t>sterke lln kunnen excelleren </a:t>
            </a:r>
          </a:p>
          <a:p>
            <a:pPr lvl="1"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nl-BE" dirty="0"/>
              <a:t>minder falen en ontmoediging </a:t>
            </a:r>
          </a:p>
          <a:p>
            <a:pPr lvl="1"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nl-BE" dirty="0"/>
              <a:t>hogere gemiddelde prestaties</a:t>
            </a:r>
            <a:br>
              <a:rPr lang="nl-BE" dirty="0"/>
            </a:br>
            <a:endParaRPr lang="nl-BE" dirty="0"/>
          </a:p>
          <a:p>
            <a:pPr>
              <a:spcBef>
                <a:spcPts val="0"/>
              </a:spcBef>
            </a:pPr>
            <a:r>
              <a:rPr lang="nl-BE" dirty="0"/>
              <a:t>Betere aansluiting onderwijs - arbeidsmarkt</a:t>
            </a:r>
            <a:endParaRPr lang="x-non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CBC7272-FEA2-4B63-9518-E2D69ED831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BE" sz="2800" dirty="0">
                <a:solidFill>
                  <a:srgbClr val="0D9B72"/>
                </a:solidFill>
              </a:rPr>
              <a:t>Bevindingen van onderzoek</a:t>
            </a:r>
          </a:p>
          <a:p>
            <a:pPr>
              <a:spcBef>
                <a:spcPts val="0"/>
              </a:spcBef>
            </a:pPr>
            <a:r>
              <a:rPr lang="nl-BE" dirty="0"/>
              <a:t>Premature oriëntering =&gt; fouten =&gt; meer ontmoediging</a:t>
            </a:r>
          </a:p>
          <a:p>
            <a:pPr>
              <a:spcBef>
                <a:spcPts val="0"/>
              </a:spcBef>
            </a:pPr>
            <a:r>
              <a:rPr lang="nl-BE" dirty="0"/>
              <a:t>Collectieve frustratie in TSO/BSO =&gt; schoolmoeheid =&gt; onderprestatie</a:t>
            </a:r>
            <a:br>
              <a:rPr lang="nl-BE" dirty="0"/>
            </a:br>
            <a:endParaRPr lang="nl-BE" dirty="0"/>
          </a:p>
          <a:p>
            <a:pPr>
              <a:spcBef>
                <a:spcPts val="0"/>
              </a:spcBef>
            </a:pPr>
            <a:r>
              <a:rPr lang="nl-BE" dirty="0"/>
              <a:t>Ongelijke waardering onderwijsvormen =&gt; tekort aan STEM-gediplomeerden</a:t>
            </a:r>
          </a:p>
          <a:p>
            <a:pPr>
              <a:spcBef>
                <a:spcPts val="0"/>
              </a:spcBef>
            </a:pPr>
            <a:r>
              <a:rPr lang="nl-BE" dirty="0"/>
              <a:t>Negatieve attitudes t.o.v. Levenslang leren =&gt; kwetsbaarheid BSO-afgestudeerden</a:t>
            </a:r>
          </a:p>
          <a:p>
            <a:pPr>
              <a:spcBef>
                <a:spcPts val="0"/>
              </a:spcBef>
            </a:pPr>
            <a:r>
              <a:rPr lang="nl-BE" dirty="0"/>
              <a:t>Zwakkere democratische attitudes</a:t>
            </a:r>
          </a:p>
          <a:p>
            <a:pPr>
              <a:spcBef>
                <a:spcPts val="0"/>
              </a:spcBef>
            </a:pPr>
            <a:r>
              <a:rPr lang="nl-BE" dirty="0"/>
              <a:t>VERSTERKTE SEGREGATIE / ONGELIJKHEID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716220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A869989-4C75-4CEB-9913-708D43F437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err="1"/>
              <a:t>Winnaars</a:t>
            </a:r>
            <a:r>
              <a:rPr lang="fr-BE" dirty="0"/>
              <a:t> en </a:t>
            </a:r>
            <a:r>
              <a:rPr lang="fr-BE" dirty="0" err="1"/>
              <a:t>verliezers</a:t>
            </a:r>
            <a:r>
              <a:rPr lang="fr-BE" dirty="0"/>
              <a:t> </a:t>
            </a:r>
            <a:r>
              <a:rPr lang="fr-BE" dirty="0" err="1"/>
              <a:t>bij</a:t>
            </a:r>
            <a:r>
              <a:rPr lang="fr-BE" dirty="0"/>
              <a:t> </a:t>
            </a:r>
            <a:r>
              <a:rPr lang="fr-BE" dirty="0" err="1"/>
              <a:t>segregatie</a:t>
            </a:r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71C201C-A81E-4AA5-8ED3-CBC3E1081E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939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89620" y="45520"/>
            <a:ext cx="11288697" cy="1325563"/>
          </a:xfrm>
        </p:spPr>
        <p:txBody>
          <a:bodyPr>
            <a:normAutofit/>
          </a:bodyPr>
          <a:lstStyle/>
          <a:p>
            <a:r>
              <a:rPr lang="nl-BE" sz="4000" dirty="0">
                <a:solidFill>
                  <a:srgbClr val="1D8DB0"/>
                </a:solidFill>
              </a:rPr>
              <a:t>Ongelijke onderwijsuitkomsten en schoolse segregatie</a:t>
            </a:r>
            <a:endParaRPr lang="en-GB" sz="4000" dirty="0">
              <a:solidFill>
                <a:srgbClr val="1D8DB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0E906E-25BA-41F1-97D9-8BDDF243F2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424" y="1210639"/>
            <a:ext cx="10081691" cy="4666633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013072E-AC56-41CC-837C-C0A69E2C962B}"/>
              </a:ext>
            </a:extLst>
          </p:cNvPr>
          <p:cNvCxnSpPr>
            <a:cxnSpLocks/>
          </p:cNvCxnSpPr>
          <p:nvPr/>
        </p:nvCxnSpPr>
        <p:spPr>
          <a:xfrm flipV="1">
            <a:off x="2783632" y="1988840"/>
            <a:ext cx="7272808" cy="576064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27448" y="6007911"/>
            <a:ext cx="5760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 dirty="0">
                <a:latin typeface="Arial Narrow" panose="020B0606020202030204" pitchFamily="34" charset="0"/>
              </a:rPr>
              <a:t>Bron: Franck &amp; Nicaise, 2018</a:t>
            </a:r>
            <a:endParaRPr lang="en-GB" sz="1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75855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B5694-5B8A-4A5C-9EA4-DCF780B99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Wie</a:t>
            </a:r>
            <a:r>
              <a:rPr lang="fr-BE" dirty="0"/>
              <a:t> </a:t>
            </a:r>
            <a:r>
              <a:rPr lang="fr-BE" dirty="0" err="1"/>
              <a:t>wint</a:t>
            </a:r>
            <a:r>
              <a:rPr lang="fr-BE" dirty="0"/>
              <a:t> / </a:t>
            </a:r>
            <a:r>
              <a:rPr lang="fr-BE" dirty="0" err="1"/>
              <a:t>verliest</a:t>
            </a:r>
            <a:r>
              <a:rPr lang="fr-BE" dirty="0"/>
              <a:t> </a:t>
            </a:r>
            <a:r>
              <a:rPr lang="fr-BE" dirty="0" err="1"/>
              <a:t>bij</a:t>
            </a:r>
            <a:r>
              <a:rPr lang="fr-BE" dirty="0"/>
              <a:t> </a:t>
            </a:r>
            <a:r>
              <a:rPr lang="fr-BE" dirty="0" err="1"/>
              <a:t>welke</a:t>
            </a:r>
            <a:r>
              <a:rPr lang="fr-BE" dirty="0"/>
              <a:t> </a:t>
            </a:r>
            <a:r>
              <a:rPr lang="fr-BE" dirty="0" err="1"/>
              <a:t>ingreep</a:t>
            </a:r>
            <a:r>
              <a:rPr lang="fr-BE" dirty="0"/>
              <a:t> 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64D55-86BD-453D-92BD-9E6DE1002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Niet </a:t>
            </a:r>
            <a:r>
              <a:rPr lang="fr-BE" dirty="0" err="1"/>
              <a:t>iedereen</a:t>
            </a:r>
            <a:r>
              <a:rPr lang="fr-BE" dirty="0"/>
              <a:t> kan in </a:t>
            </a:r>
            <a:r>
              <a:rPr lang="fr-BE" dirty="0" err="1"/>
              <a:t>een</a:t>
            </a:r>
            <a:r>
              <a:rPr lang="fr-BE" dirty="0"/>
              <a:t> </a:t>
            </a:r>
            <a:r>
              <a:rPr lang="fr-BE" dirty="0" err="1"/>
              <a:t>hoge</a:t>
            </a:r>
            <a:r>
              <a:rPr lang="fr-BE" dirty="0"/>
              <a:t>-SES school </a:t>
            </a:r>
            <a:r>
              <a:rPr lang="fr-BE" dirty="0" err="1"/>
              <a:t>zitten</a:t>
            </a:r>
            <a:br>
              <a:rPr lang="fr-BE" dirty="0"/>
            </a:br>
            <a:r>
              <a:rPr lang="fr-BE" dirty="0"/>
              <a:t>=&gt; </a:t>
            </a:r>
            <a:r>
              <a:rPr lang="fr-BE" dirty="0" err="1"/>
              <a:t>elite</a:t>
            </a:r>
            <a:r>
              <a:rPr lang="fr-BE" dirty="0"/>
              <a:t> </a:t>
            </a:r>
            <a:r>
              <a:rPr lang="fr-BE" dirty="0" err="1"/>
              <a:t>heeft</a:t>
            </a:r>
            <a:r>
              <a:rPr lang="fr-BE" dirty="0"/>
              <a:t> </a:t>
            </a:r>
            <a:r>
              <a:rPr lang="fr-BE" dirty="0" err="1"/>
              <a:t>baat</a:t>
            </a:r>
            <a:r>
              <a:rPr lang="fr-BE" dirty="0"/>
              <a:t> </a:t>
            </a:r>
            <a:r>
              <a:rPr lang="fr-BE" dirty="0" err="1"/>
              <a:t>bij</a:t>
            </a:r>
            <a:r>
              <a:rPr lang="fr-BE" dirty="0"/>
              <a:t> </a:t>
            </a:r>
            <a:r>
              <a:rPr lang="fr-BE" dirty="0" err="1"/>
              <a:t>segregatie</a:t>
            </a:r>
            <a:r>
              <a:rPr lang="fr-BE" dirty="0"/>
              <a:t>…</a:t>
            </a:r>
            <a:br>
              <a:rPr lang="fr-BE" dirty="0"/>
            </a:br>
            <a:r>
              <a:rPr lang="fr-BE" dirty="0"/>
              <a:t>…</a:t>
            </a:r>
            <a:r>
              <a:rPr lang="fr-BE" dirty="0" err="1"/>
              <a:t>tenzij</a:t>
            </a:r>
            <a:r>
              <a:rPr lang="fr-BE" dirty="0"/>
              <a:t> men </a:t>
            </a:r>
            <a:r>
              <a:rPr lang="fr-BE" dirty="0" err="1"/>
              <a:t>door</a:t>
            </a:r>
            <a:r>
              <a:rPr lang="fr-BE" dirty="0"/>
              <a:t> </a:t>
            </a:r>
            <a:r>
              <a:rPr lang="fr-BE" dirty="0" err="1"/>
              <a:t>algemene</a:t>
            </a:r>
            <a:r>
              <a:rPr lang="fr-BE" dirty="0"/>
              <a:t> </a:t>
            </a:r>
            <a:r>
              <a:rPr lang="fr-BE" dirty="0" err="1"/>
              <a:t>kwaliteitsverbetering</a:t>
            </a:r>
            <a:r>
              <a:rPr lang="fr-BE" dirty="0"/>
              <a:t> </a:t>
            </a:r>
            <a:r>
              <a:rPr lang="fr-BE" dirty="0" err="1"/>
              <a:t>gemengde</a:t>
            </a:r>
            <a:r>
              <a:rPr lang="fr-BE" dirty="0"/>
              <a:t> </a:t>
            </a:r>
            <a:r>
              <a:rPr lang="fr-BE" dirty="0" err="1"/>
              <a:t>scholen</a:t>
            </a:r>
            <a:r>
              <a:rPr lang="fr-BE" dirty="0"/>
              <a:t> </a:t>
            </a:r>
            <a:r>
              <a:rPr lang="fr-BE" dirty="0" err="1"/>
              <a:t>ook</a:t>
            </a:r>
            <a:r>
              <a:rPr lang="fr-BE" dirty="0"/>
              <a:t>  </a:t>
            </a:r>
            <a:r>
              <a:rPr lang="fr-BE" dirty="0" err="1"/>
              <a:t>tot</a:t>
            </a:r>
            <a:r>
              <a:rPr lang="fr-BE" dirty="0"/>
              <a:t> top-niveau kan </a:t>
            </a:r>
            <a:r>
              <a:rPr lang="fr-BE" dirty="0" err="1"/>
              <a:t>brengen</a:t>
            </a:r>
            <a:endParaRPr lang="fr-BE" dirty="0"/>
          </a:p>
          <a:p>
            <a:r>
              <a:rPr lang="fr-BE" dirty="0" err="1"/>
              <a:t>Brede</a:t>
            </a:r>
            <a:r>
              <a:rPr lang="fr-BE" dirty="0"/>
              <a:t> </a:t>
            </a:r>
            <a:r>
              <a:rPr lang="fr-BE" dirty="0" err="1"/>
              <a:t>eerste</a:t>
            </a:r>
            <a:r>
              <a:rPr lang="fr-BE" dirty="0"/>
              <a:t> </a:t>
            </a:r>
            <a:r>
              <a:rPr lang="fr-BE" dirty="0" err="1"/>
              <a:t>graad</a:t>
            </a:r>
            <a:r>
              <a:rPr lang="fr-BE" dirty="0"/>
              <a:t>: </a:t>
            </a:r>
            <a:r>
              <a:rPr lang="fr-BE" dirty="0" err="1"/>
              <a:t>enkel</a:t>
            </a:r>
            <a:r>
              <a:rPr lang="fr-BE" dirty="0"/>
              <a:t> </a:t>
            </a:r>
            <a:r>
              <a:rPr lang="fr-BE" dirty="0" err="1"/>
              <a:t>winnaars</a:t>
            </a:r>
            <a:br>
              <a:rPr lang="fr-BE" dirty="0"/>
            </a:br>
            <a:r>
              <a:rPr lang="fr-BE" dirty="0" err="1"/>
              <a:t>lage</a:t>
            </a:r>
            <a:r>
              <a:rPr lang="fr-BE" dirty="0"/>
              <a:t>-SES </a:t>
            </a:r>
            <a:r>
              <a:rPr lang="fr-BE" dirty="0" err="1"/>
              <a:t>groep</a:t>
            </a:r>
            <a:r>
              <a:rPr lang="fr-BE" dirty="0"/>
              <a:t> </a:t>
            </a:r>
            <a:r>
              <a:rPr lang="fr-BE" dirty="0" err="1"/>
              <a:t>heeft</a:t>
            </a:r>
            <a:r>
              <a:rPr lang="fr-BE" dirty="0"/>
              <a:t> er </a:t>
            </a:r>
            <a:r>
              <a:rPr lang="fr-BE" u="sng" dirty="0" err="1"/>
              <a:t>veel</a:t>
            </a:r>
            <a:r>
              <a:rPr lang="fr-BE" dirty="0"/>
              <a:t> </a:t>
            </a:r>
            <a:r>
              <a:rPr lang="fr-BE" dirty="0" err="1"/>
              <a:t>baat</a:t>
            </a:r>
            <a:r>
              <a:rPr lang="fr-BE" dirty="0"/>
              <a:t> </a:t>
            </a:r>
            <a:r>
              <a:rPr lang="fr-BE" dirty="0" err="1"/>
              <a:t>bij</a:t>
            </a:r>
            <a:br>
              <a:rPr lang="fr-BE" dirty="0"/>
            </a:br>
            <a:r>
              <a:rPr lang="fr-BE" dirty="0" err="1"/>
              <a:t>hoge</a:t>
            </a:r>
            <a:r>
              <a:rPr lang="fr-BE" dirty="0"/>
              <a:t>-SES </a:t>
            </a:r>
            <a:r>
              <a:rPr lang="fr-BE" dirty="0" err="1"/>
              <a:t>groep</a:t>
            </a:r>
            <a:r>
              <a:rPr lang="fr-BE" dirty="0"/>
              <a:t>: </a:t>
            </a:r>
            <a:r>
              <a:rPr lang="fr-BE" dirty="0" err="1"/>
              <a:t>weinig</a:t>
            </a:r>
            <a:r>
              <a:rPr lang="fr-BE" dirty="0"/>
              <a:t> </a:t>
            </a:r>
            <a:r>
              <a:rPr lang="fr-BE" dirty="0" err="1"/>
              <a:t>baat</a:t>
            </a:r>
            <a:r>
              <a:rPr lang="fr-BE" dirty="0"/>
              <a:t> maar </a:t>
            </a:r>
            <a:r>
              <a:rPr lang="fr-BE" dirty="0" err="1"/>
              <a:t>ook</a:t>
            </a:r>
            <a:r>
              <a:rPr lang="fr-BE" dirty="0"/>
              <a:t> </a:t>
            </a:r>
            <a:r>
              <a:rPr lang="fr-BE" dirty="0" err="1"/>
              <a:t>geen</a:t>
            </a:r>
            <a:r>
              <a:rPr lang="fr-BE" dirty="0"/>
              <a:t> last</a:t>
            </a:r>
            <a:br>
              <a:rPr lang="fr-BE" dirty="0"/>
            </a:br>
            <a:r>
              <a:rPr lang="fr-BE" dirty="0" err="1"/>
              <a:t>voorwaarde</a:t>
            </a:r>
            <a:r>
              <a:rPr lang="fr-BE" dirty="0"/>
              <a:t> voor </a:t>
            </a:r>
            <a:r>
              <a:rPr lang="fr-BE" dirty="0" err="1"/>
              <a:t>win-win</a:t>
            </a:r>
            <a:r>
              <a:rPr lang="fr-BE" dirty="0"/>
              <a:t>: </a:t>
            </a:r>
            <a:r>
              <a:rPr lang="fr-BE" dirty="0" err="1"/>
              <a:t>voldoende</a:t>
            </a:r>
            <a:r>
              <a:rPr lang="fr-BE" dirty="0"/>
              <a:t> </a:t>
            </a:r>
            <a:r>
              <a:rPr lang="fr-BE" dirty="0" err="1"/>
              <a:t>differentiatie</a:t>
            </a:r>
            <a:r>
              <a:rPr lang="fr-BE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6290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5A5B5B-8A92-4D31-8C56-C23121C621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err="1"/>
              <a:t>Evoluties</a:t>
            </a:r>
            <a:r>
              <a:rPr lang="fr-BE" dirty="0"/>
              <a:t> in het </a:t>
            </a:r>
            <a:r>
              <a:rPr lang="fr-BE" dirty="0" err="1"/>
              <a:t>beleid</a:t>
            </a:r>
            <a:endParaRPr lang="en-GB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04F1307-75C5-40D8-841A-98FB04324B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765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AC45E0-53BC-4EC6-99FF-D7A82FA8D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Beleid</a:t>
            </a:r>
            <a:r>
              <a:rPr lang="fr-BE" dirty="0"/>
              <a:t> 2000 - 2021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B9045DE-FDFE-4562-A54A-D5FC596F782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BE" dirty="0"/>
              <a:t>2000 - 2014</a:t>
            </a:r>
          </a:p>
          <a:p>
            <a:r>
              <a:rPr lang="en-GB" dirty="0"/>
              <a:t>GOK-</a:t>
            </a:r>
            <a:r>
              <a:rPr lang="en-GB" dirty="0" err="1"/>
              <a:t>decreten</a:t>
            </a:r>
            <a:r>
              <a:rPr lang="en-GB" dirty="0"/>
              <a:t> 1 &amp; 2</a:t>
            </a:r>
            <a:br>
              <a:rPr lang="en-GB" dirty="0"/>
            </a:br>
            <a:r>
              <a:rPr lang="en-GB" dirty="0"/>
              <a:t>+ </a:t>
            </a:r>
            <a:r>
              <a:rPr lang="en-GB" dirty="0" err="1"/>
              <a:t>Financieringsdecreet</a:t>
            </a:r>
            <a:r>
              <a:rPr lang="en-GB" dirty="0"/>
              <a:t> / decreet bao</a:t>
            </a:r>
          </a:p>
          <a:p>
            <a:r>
              <a:rPr lang="en-GB" dirty="0"/>
              <a:t>OKAN-</a:t>
            </a:r>
            <a:r>
              <a:rPr lang="en-GB" dirty="0" err="1"/>
              <a:t>beleid</a:t>
            </a:r>
            <a:endParaRPr lang="en-GB" dirty="0"/>
          </a:p>
          <a:p>
            <a:r>
              <a:rPr lang="en-GB" dirty="0" err="1"/>
              <a:t>Kleuterparticipatieplan</a:t>
            </a:r>
            <a:endParaRPr lang="en-GB" dirty="0"/>
          </a:p>
          <a:p>
            <a:r>
              <a:rPr lang="en-GB" dirty="0" err="1"/>
              <a:t>Maximumfactuur</a:t>
            </a:r>
            <a:r>
              <a:rPr lang="en-GB" dirty="0"/>
              <a:t> bao</a:t>
            </a:r>
          </a:p>
          <a:p>
            <a:r>
              <a:rPr lang="en-GB" dirty="0" err="1"/>
              <a:t>Schooltoelagen</a:t>
            </a:r>
            <a:r>
              <a:rPr lang="en-GB" dirty="0"/>
              <a:t> </a:t>
            </a:r>
            <a:r>
              <a:rPr lang="en-GB" dirty="0" err="1"/>
              <a:t>vanaf</a:t>
            </a:r>
            <a:r>
              <a:rPr lang="en-GB" dirty="0"/>
              <a:t> </a:t>
            </a:r>
            <a:r>
              <a:rPr lang="en-GB" dirty="0" err="1"/>
              <a:t>klO</a:t>
            </a:r>
            <a:endParaRPr lang="en-GB" dirty="0"/>
          </a:p>
          <a:p>
            <a:r>
              <a:rPr lang="en-GB" dirty="0" err="1"/>
              <a:t>inschrijvingsdecreet</a:t>
            </a:r>
            <a:endParaRPr lang="en-GB" dirty="0"/>
          </a:p>
          <a:p>
            <a:r>
              <a:rPr lang="en-GB" dirty="0"/>
              <a:t>M-decreet</a:t>
            </a:r>
          </a:p>
          <a:p>
            <a:r>
              <a:rPr lang="en-GB" dirty="0" err="1"/>
              <a:t>Poging</a:t>
            </a:r>
            <a:r>
              <a:rPr lang="en-GB" dirty="0"/>
              <a:t> tot </a:t>
            </a:r>
            <a:r>
              <a:rPr lang="en-GB" dirty="0" err="1"/>
              <a:t>hervorming</a:t>
            </a:r>
            <a:r>
              <a:rPr lang="en-GB" dirty="0"/>
              <a:t> SO</a:t>
            </a:r>
          </a:p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445204-204F-4624-9AF2-59FCFB3FCA4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BE" dirty="0"/>
              <a:t>2014 - </a:t>
            </a:r>
            <a:r>
              <a:rPr lang="fr-BE" dirty="0" err="1"/>
              <a:t>heden</a:t>
            </a:r>
            <a:endParaRPr lang="fr-BE" dirty="0"/>
          </a:p>
          <a:p>
            <a:r>
              <a:rPr lang="en-GB" dirty="0" err="1"/>
              <a:t>Opvang</a:t>
            </a:r>
            <a:r>
              <a:rPr lang="en-GB" dirty="0"/>
              <a:t> </a:t>
            </a:r>
            <a:r>
              <a:rPr lang="en-GB" dirty="0" err="1"/>
              <a:t>vluchtelingen</a:t>
            </a:r>
            <a:endParaRPr lang="en-GB" dirty="0"/>
          </a:p>
          <a:p>
            <a:r>
              <a:rPr lang="en-GB" dirty="0"/>
              <a:t>Decreet </a:t>
            </a:r>
            <a:r>
              <a:rPr lang="en-GB" dirty="0" err="1"/>
              <a:t>leerlingenbegeleiding</a:t>
            </a:r>
            <a:endParaRPr lang="en-GB" dirty="0"/>
          </a:p>
          <a:p>
            <a:r>
              <a:rPr lang="en-GB" dirty="0" err="1"/>
              <a:t>Duaal</a:t>
            </a:r>
            <a:r>
              <a:rPr lang="en-GB" dirty="0"/>
              <a:t> </a:t>
            </a:r>
            <a:r>
              <a:rPr lang="en-GB" dirty="0" err="1"/>
              <a:t>leren</a:t>
            </a:r>
            <a:endParaRPr lang="en-GB" dirty="0"/>
          </a:p>
          <a:p>
            <a:r>
              <a:rPr lang="en-GB" dirty="0"/>
              <a:t>Centrale </a:t>
            </a:r>
            <a:r>
              <a:rPr lang="en-GB" dirty="0" err="1"/>
              <a:t>toetsen</a:t>
            </a:r>
            <a:r>
              <a:rPr lang="en-GB" dirty="0"/>
              <a:t> 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Maar </a:t>
            </a:r>
            <a:r>
              <a:rPr lang="en-GB" dirty="0" err="1"/>
              <a:t>ook</a:t>
            </a:r>
            <a:endParaRPr lang="en-GB" dirty="0"/>
          </a:p>
          <a:p>
            <a:r>
              <a:rPr lang="en-GB" dirty="0" err="1"/>
              <a:t>Blokkering</a:t>
            </a:r>
            <a:r>
              <a:rPr lang="en-GB" dirty="0"/>
              <a:t> </a:t>
            </a:r>
            <a:r>
              <a:rPr lang="en-GB" dirty="0" err="1"/>
              <a:t>hervorming</a:t>
            </a:r>
            <a:r>
              <a:rPr lang="en-GB" dirty="0"/>
              <a:t> SO</a:t>
            </a:r>
          </a:p>
          <a:p>
            <a:r>
              <a:rPr lang="en-GB" dirty="0" err="1"/>
              <a:t>Afbouw</a:t>
            </a:r>
            <a:r>
              <a:rPr lang="en-GB" dirty="0"/>
              <a:t> </a:t>
            </a:r>
            <a:r>
              <a:rPr lang="en-GB" dirty="0" err="1"/>
              <a:t>inschrijvingsdecreet</a:t>
            </a:r>
            <a:endParaRPr lang="en-GB" dirty="0"/>
          </a:p>
          <a:p>
            <a:r>
              <a:rPr lang="en-GB" dirty="0"/>
              <a:t>Nu </a:t>
            </a:r>
            <a:r>
              <a:rPr lang="en-GB" dirty="0" err="1"/>
              <a:t>versterking</a:t>
            </a:r>
            <a:r>
              <a:rPr lang="en-GB" dirty="0"/>
              <a:t> + </a:t>
            </a:r>
            <a:r>
              <a:rPr lang="en-GB" dirty="0" err="1"/>
              <a:t>inperking</a:t>
            </a:r>
            <a:r>
              <a:rPr lang="en-GB" dirty="0"/>
              <a:t> M-decreet ?</a:t>
            </a:r>
          </a:p>
        </p:txBody>
      </p:sp>
    </p:spTree>
    <p:extLst>
      <p:ext uri="{BB962C8B-B14F-4D97-AF65-F5344CB8AC3E}">
        <p14:creationId xmlns:p14="http://schemas.microsoft.com/office/powerpoint/2010/main" val="31660210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1AF160-3945-4E75-8704-2B1E0E1A22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Wat </a:t>
            </a:r>
            <a:r>
              <a:rPr lang="fr-BE" dirty="0" err="1"/>
              <a:t>kunnen</a:t>
            </a:r>
            <a:r>
              <a:rPr lang="fr-BE" dirty="0"/>
              <a:t> </a:t>
            </a:r>
            <a:r>
              <a:rPr lang="fr-BE" dirty="0" err="1"/>
              <a:t>scholen</a:t>
            </a:r>
            <a:r>
              <a:rPr lang="fr-BE" dirty="0"/>
              <a:t> </a:t>
            </a:r>
            <a:r>
              <a:rPr lang="fr-BE" dirty="0" err="1"/>
              <a:t>zelf</a:t>
            </a:r>
            <a:r>
              <a:rPr lang="fr-BE" dirty="0"/>
              <a:t> </a:t>
            </a:r>
            <a:r>
              <a:rPr lang="fr-BE" dirty="0" err="1"/>
              <a:t>doen</a:t>
            </a:r>
            <a:r>
              <a:rPr lang="fr-BE" dirty="0"/>
              <a:t>?</a:t>
            </a:r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C449E42C-398F-4B11-8CDD-100DE0F538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137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75"/>
          <p:cNvSpPr>
            <a:spLocks noGrp="1"/>
          </p:cNvSpPr>
          <p:nvPr>
            <p:ph type="title"/>
          </p:nvPr>
        </p:nvSpPr>
        <p:spPr>
          <a:xfrm>
            <a:off x="2169723" y="214109"/>
            <a:ext cx="7886700" cy="654714"/>
          </a:xfrm>
        </p:spPr>
        <p:txBody>
          <a:bodyPr>
            <a:normAutofit fontScale="90000"/>
          </a:bodyPr>
          <a:lstStyle/>
          <a:p>
            <a:r>
              <a:rPr lang="nl-BE" dirty="0">
                <a:solidFill>
                  <a:srgbClr val="C00000"/>
                </a:solidFill>
              </a:rPr>
              <a:t>Maatstaven van sociale ongelijkheid</a:t>
            </a:r>
            <a:endParaRPr lang="en-GB" dirty="0"/>
          </a:p>
        </p:txBody>
      </p:sp>
      <p:grpSp>
        <p:nvGrpSpPr>
          <p:cNvPr id="85" name="Group 84"/>
          <p:cNvGrpSpPr/>
          <p:nvPr/>
        </p:nvGrpSpPr>
        <p:grpSpPr>
          <a:xfrm>
            <a:off x="1523297" y="1848464"/>
            <a:ext cx="9114101" cy="4086315"/>
            <a:chOff x="815310" y="2396858"/>
            <a:chExt cx="9701414" cy="4045357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1233055" y="2521543"/>
              <a:ext cx="0" cy="33528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1219200" y="5915907"/>
              <a:ext cx="3796145" cy="13854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114947" y="5971324"/>
              <a:ext cx="2593919" cy="4570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2400" dirty="0">
                  <a:latin typeface="Arial Narrow" panose="020B0606020202030204" pitchFamily="34" charset="0"/>
                </a:rPr>
                <a:t>Sociale achtergrond</a:t>
              </a:r>
              <a:endParaRPr lang="en-GB" sz="2400" dirty="0">
                <a:latin typeface="Arial Narrow" panose="020B060602020203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49188" y="3388757"/>
              <a:ext cx="2023660" cy="4914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2400" dirty="0">
                  <a:latin typeface="Arial Narrow" panose="020B0606020202030204" pitchFamily="34" charset="0"/>
                </a:rPr>
                <a:t>Leesvaardigheid</a:t>
              </a:r>
              <a:endParaRPr lang="en-GB" sz="1600" dirty="0">
                <a:latin typeface="Arial Narrow" panose="020B0606020202030204" pitchFamily="34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245684" y="3048016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231829" y="3034161"/>
              <a:ext cx="22289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217971" y="5320166"/>
              <a:ext cx="22289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2064327" y="4876817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2182094" y="5444853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2936000" y="5347869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2382981" y="4419617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2729345" y="4932235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2805545" y="4378054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2646217" y="4003981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3110345" y="4682854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2597726" y="2673945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2299853" y="3463654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3560036" y="3990129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3681261" y="2964894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3872345" y="5444854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2694708" y="3089582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2887510" y="3519073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4155201" y="4890674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3648928" y="3539862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4365406" y="4294928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3823853" y="4572018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4210619" y="3325109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4195602" y="3775393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4252177" y="2396858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4701282" y="3304331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4556977" y="2701658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4268424" y="2843662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4653959" y="3768455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5014177" y="3158858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flipV="1">
              <a:off x="6608618" y="2535395"/>
              <a:ext cx="0" cy="33528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6594763" y="5929759"/>
              <a:ext cx="3796145" cy="13854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710053" y="5985177"/>
              <a:ext cx="2806671" cy="457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400" dirty="0">
                  <a:latin typeface="Arial Narrow" panose="020B0606020202030204" pitchFamily="34" charset="0"/>
                </a:rPr>
                <a:t>Sociale achtergrond</a:t>
              </a:r>
              <a:endParaRPr lang="en-GB" sz="2400" dirty="0">
                <a:latin typeface="Arial Narrow" panose="020B0606020202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 rot="16200000">
              <a:off x="5424748" y="3402610"/>
              <a:ext cx="2023660" cy="4914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2400" dirty="0">
                  <a:latin typeface="Arial Narrow" panose="020B0606020202030204" pitchFamily="34" charset="0"/>
                </a:rPr>
                <a:t>Leesvaardigheid</a:t>
              </a:r>
              <a:endParaRPr lang="en-GB" sz="1600" dirty="0">
                <a:latin typeface="Arial Narrow" panose="020B0606020202030204" pitchFamily="34" charset="0"/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>
            <a:xfrm>
              <a:off x="6621247" y="3061868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6607392" y="3228128"/>
              <a:ext cx="22289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593534" y="4973792"/>
              <a:ext cx="22289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7439890" y="4890669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710053" y="4987651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006762" y="4682850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52" name="Oval 51"/>
            <p:cNvSpPr/>
            <p:nvPr/>
          </p:nvSpPr>
          <p:spPr>
            <a:xfrm>
              <a:off x="7758544" y="4433469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8104908" y="4946087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8181108" y="4391906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8021780" y="4017833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8485908" y="4696706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57" name="Oval 56"/>
            <p:cNvSpPr/>
            <p:nvPr/>
          </p:nvSpPr>
          <p:spPr>
            <a:xfrm>
              <a:off x="8703649" y="3532925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8074875" y="3782306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8935599" y="4003981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9024491" y="3255836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8408511" y="4184092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8557529" y="3837725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8263073" y="3532925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7259199" y="5160833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9024491" y="3553714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9301259" y="4017833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8812715" y="4322635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7450280" y="4461182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9336800" y="3782309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9974047" y="3020312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9791687" y="3325109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9591935" y="3117292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73" name="Oval 72"/>
            <p:cNvSpPr/>
            <p:nvPr/>
          </p:nvSpPr>
          <p:spPr>
            <a:xfrm>
              <a:off x="9355454" y="3463654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74" name="Oval 73"/>
            <p:cNvSpPr/>
            <p:nvPr/>
          </p:nvSpPr>
          <p:spPr>
            <a:xfrm>
              <a:off x="9627740" y="3609132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10031811" y="3519073"/>
              <a:ext cx="96982" cy="1108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Arial Narrow" panose="020B0606020202030204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343278" y="2867902"/>
              <a:ext cx="584695" cy="3656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dirty="0">
                  <a:latin typeface="Arial Narrow" panose="020B0606020202030204" pitchFamily="34" charset="0"/>
                </a:rPr>
                <a:t>P90</a:t>
              </a:r>
              <a:endParaRPr lang="en-GB" sz="1600" dirty="0">
                <a:latin typeface="Arial Narrow" panose="020B0606020202030204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731907" y="3061893"/>
              <a:ext cx="584695" cy="3656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dirty="0">
                  <a:latin typeface="Arial Narrow" panose="020B0606020202030204" pitchFamily="34" charset="0"/>
                </a:rPr>
                <a:t>P90</a:t>
              </a:r>
              <a:endParaRPr lang="en-GB" sz="1600" dirty="0">
                <a:latin typeface="Arial Narrow" panose="020B0606020202030204" pitchFamily="34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343272" y="5153897"/>
              <a:ext cx="584695" cy="3656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dirty="0">
                  <a:latin typeface="Arial Narrow" panose="020B0606020202030204" pitchFamily="34" charset="0"/>
                </a:rPr>
                <a:t>P10</a:t>
              </a:r>
              <a:endParaRPr lang="en-GB" sz="1600" dirty="0">
                <a:latin typeface="Arial Narrow" panose="020B0606020202030204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689434" y="4780993"/>
              <a:ext cx="584695" cy="3656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dirty="0">
                  <a:latin typeface="Arial Narrow" panose="020B0606020202030204" pitchFamily="34" charset="0"/>
                </a:rPr>
                <a:t>P10</a:t>
              </a:r>
              <a:endParaRPr lang="en-GB" sz="1600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2444997" y="1484785"/>
            <a:ext cx="3389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>
                <a:latin typeface="Arial Narrow" panose="020B0606020202030204" pitchFamily="34" charset="0"/>
              </a:rPr>
              <a:t>Land A: ongelijk maar ‘fair’</a:t>
            </a:r>
            <a:endParaRPr lang="en-GB" sz="2400" dirty="0">
              <a:latin typeface="Arial Narrow" panose="020B0606020202030204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588154" y="1475493"/>
            <a:ext cx="379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>
                <a:latin typeface="Arial Narrow" panose="020B0606020202030204" pitchFamily="34" charset="0"/>
              </a:rPr>
              <a:t>Land B: meer gelijk maar ‘onfair’</a:t>
            </a:r>
            <a:endParaRPr lang="en-GB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003681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ABEE3-1BC4-497F-9C1F-67E3C0D94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>
                <a:solidFill>
                  <a:srgbClr val="1D8DB0"/>
                </a:solidFill>
              </a:rPr>
              <a:t>Beleidsimplicaties</a:t>
            </a:r>
            <a:endParaRPr lang="LID4096" dirty="0">
              <a:solidFill>
                <a:srgbClr val="1D8DB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FBA237-9053-407E-871F-1126EF89EC6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BE" sz="2800" dirty="0">
                <a:solidFill>
                  <a:srgbClr val="0D9B72"/>
                </a:solidFill>
              </a:rPr>
              <a:t>1. Quasi-marktwerking tegengaan</a:t>
            </a:r>
          </a:p>
          <a:p>
            <a:r>
              <a:rPr lang="nl-BE" dirty="0"/>
              <a:t>Lokale regelingen via </a:t>
            </a:r>
            <a:r>
              <a:rPr lang="nl-BE" dirty="0" err="1"/>
              <a:t>LOPs</a:t>
            </a:r>
            <a:r>
              <a:rPr lang="nl-BE" dirty="0"/>
              <a:t> aanmeldingsregister</a:t>
            </a:r>
          </a:p>
          <a:p>
            <a:r>
              <a:rPr lang="nl-BE" dirty="0"/>
              <a:t>samenwerking met middenveld in wervingsbeleid</a:t>
            </a:r>
          </a:p>
          <a:p>
            <a:r>
              <a:rPr lang="nl-BE" dirty="0"/>
              <a:t>Regulering uitstroom (witte vlucht / uitsluitingen)</a:t>
            </a:r>
          </a:p>
          <a:p>
            <a:r>
              <a:rPr lang="nl-BE" dirty="0"/>
              <a:t>Non-discriminatie charters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21B11D8-5D88-420E-9BB4-85B79E332A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BE" sz="2800" dirty="0">
                <a:solidFill>
                  <a:srgbClr val="0D9B72"/>
                </a:solidFill>
              </a:rPr>
              <a:t>2. Inclusief onderwijs versterken</a:t>
            </a:r>
          </a:p>
          <a:p>
            <a:r>
              <a:rPr lang="nl-BE" dirty="0"/>
              <a:t>Volhouden en versterken (met hulp ondersteuningscentra)</a:t>
            </a:r>
          </a:p>
          <a:p>
            <a:r>
              <a:rPr lang="nl-BE" dirty="0"/>
              <a:t>Non-discriminatie in verwijzingen naar </a:t>
            </a:r>
            <a:r>
              <a:rPr lang="nl-BE" dirty="0" err="1"/>
              <a:t>buo</a:t>
            </a:r>
            <a:r>
              <a:rPr lang="nl-BE" dirty="0"/>
              <a:t> op basis van taal en sociale herkomst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7115642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481E5-73EB-4317-9DEE-CE431491A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>
                <a:solidFill>
                  <a:srgbClr val="1D8DB0"/>
                </a:solidFill>
              </a:rPr>
              <a:t>Beleidsimplicaties (vervolg)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BE1A4-8598-43D6-AFF2-ED75E0AB655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BE" sz="2800" dirty="0">
                <a:solidFill>
                  <a:srgbClr val="0D9B72"/>
                </a:solidFill>
              </a:rPr>
              <a:t>3. Zittenblijven voorkomen</a:t>
            </a:r>
          </a:p>
          <a:p>
            <a:r>
              <a:rPr lang="nl-BE" dirty="0"/>
              <a:t>Meer differentiatie en leerlingbegeleiding</a:t>
            </a:r>
          </a:p>
          <a:p>
            <a:r>
              <a:rPr lang="nl-BE" dirty="0"/>
              <a:t>attesteringsbeleid: B- en C-attesten vervangen door menu van alternatieven (vakantiewerk, taalbad, herexamens, modularisering, remediëring tijdens schooljaar...)</a:t>
            </a:r>
            <a:endParaRPr lang="LID4096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0E016-7326-4A45-AE72-6C48542D87B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BE" sz="2800" dirty="0">
                <a:solidFill>
                  <a:srgbClr val="0D9B72"/>
                </a:solidFill>
              </a:rPr>
              <a:t>4. Verdere hervorming SO</a:t>
            </a:r>
          </a:p>
          <a:p>
            <a:r>
              <a:rPr lang="nl-BE" dirty="0"/>
              <a:t>domeinscholen / fusies of </a:t>
            </a:r>
            <a:r>
              <a:rPr lang="nl-BE"/>
              <a:t>samenwerking tussen </a:t>
            </a:r>
            <a:r>
              <a:rPr lang="nl-BE" dirty="0"/>
              <a:t>unilaterale scholen</a:t>
            </a:r>
            <a:endParaRPr lang="LID4096" dirty="0"/>
          </a:p>
          <a:p>
            <a:r>
              <a:rPr lang="nl-BE" dirty="0"/>
              <a:t>Wegwerken niveauverschillen tussen onderwijsvormen</a:t>
            </a:r>
          </a:p>
          <a:p>
            <a:pPr lvl="1"/>
            <a:r>
              <a:rPr lang="nl-BE" dirty="0"/>
              <a:t>Opwaardering TSO / BSO (d.m.v. eindtermen, duaal leren...)</a:t>
            </a:r>
          </a:p>
          <a:p>
            <a:pPr lvl="1"/>
            <a:r>
              <a:rPr lang="nl-BE" dirty="0"/>
              <a:t>Meer praktische vakken in ASO (STEM)</a:t>
            </a:r>
          </a:p>
          <a:p>
            <a:r>
              <a:rPr lang="nl-BE" dirty="0"/>
              <a:t>Flexibele aanwending (individuele) differentiatie-uren</a:t>
            </a:r>
          </a:p>
          <a:p>
            <a:r>
              <a:rPr lang="nl-BE" dirty="0"/>
              <a:t>Bevorderen ‘zalm-model’</a:t>
            </a:r>
          </a:p>
        </p:txBody>
      </p:sp>
    </p:spTree>
    <p:extLst>
      <p:ext uri="{BB962C8B-B14F-4D97-AF65-F5344CB8AC3E}">
        <p14:creationId xmlns:p14="http://schemas.microsoft.com/office/powerpoint/2010/main" val="34044699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>
                <a:solidFill>
                  <a:srgbClr val="C00000"/>
                </a:solidFill>
              </a:rPr>
              <a:t>OESO standaard ongelijkheidsmaatstaf (R²) toegepast op EU landen</a:t>
            </a:r>
            <a:endParaRPr lang="en-GB" dirty="0">
              <a:solidFill>
                <a:srgbClr val="C00000"/>
              </a:solidFill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/>
        </p:nvGraphicFramePr>
        <p:xfrm>
          <a:off x="479376" y="2132856"/>
          <a:ext cx="11161240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514D708-1E51-42C1-B473-8154DB299EA5}"/>
              </a:ext>
            </a:extLst>
          </p:cNvPr>
          <p:cNvSpPr txBox="1"/>
          <p:nvPr/>
        </p:nvSpPr>
        <p:spPr>
          <a:xfrm>
            <a:off x="1415480" y="1628800"/>
            <a:ext cx="9361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400" dirty="0"/>
              <a:t>R² naar SES, op individueel niveau (PISA 2015, wetenschappen)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AC8CCC-15D8-4106-B420-25C84BE97AF6}"/>
              </a:ext>
            </a:extLst>
          </p:cNvPr>
          <p:cNvSpPr txBox="1"/>
          <p:nvPr/>
        </p:nvSpPr>
        <p:spPr>
          <a:xfrm>
            <a:off x="911424" y="5805264"/>
            <a:ext cx="9721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/>
              <a:t>Noot: BFR = Franstalig België / BFL = Vlaanderen / BGE = Duitstalig België </a:t>
            </a:r>
          </a:p>
        </p:txBody>
      </p:sp>
    </p:spTree>
    <p:extLst>
      <p:ext uri="{BB962C8B-B14F-4D97-AF65-F5344CB8AC3E}">
        <p14:creationId xmlns:p14="http://schemas.microsoft.com/office/powerpoint/2010/main" val="245613300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89620" y="45520"/>
            <a:ext cx="11288697" cy="1325563"/>
          </a:xfrm>
        </p:spPr>
        <p:txBody>
          <a:bodyPr>
            <a:normAutofit/>
          </a:bodyPr>
          <a:lstStyle/>
          <a:p>
            <a:r>
              <a:rPr lang="nl-BE" sz="4000" dirty="0">
                <a:solidFill>
                  <a:srgbClr val="1D8DB0"/>
                </a:solidFill>
              </a:rPr>
              <a:t>Ongelijke onderwijsuitkomsten en schoolse segregatie</a:t>
            </a:r>
            <a:endParaRPr lang="en-GB" sz="4000" dirty="0">
              <a:solidFill>
                <a:srgbClr val="1D8DB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0E906E-25BA-41F1-97D9-8BDDF243F2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424" y="1210639"/>
            <a:ext cx="10081691" cy="4666633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013072E-AC56-41CC-837C-C0A69E2C962B}"/>
              </a:ext>
            </a:extLst>
          </p:cNvPr>
          <p:cNvCxnSpPr>
            <a:cxnSpLocks/>
          </p:cNvCxnSpPr>
          <p:nvPr/>
        </p:nvCxnSpPr>
        <p:spPr>
          <a:xfrm flipV="1">
            <a:off x="2783632" y="1988840"/>
            <a:ext cx="7272808" cy="576064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27448" y="6007911"/>
            <a:ext cx="5760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 dirty="0">
                <a:latin typeface="Arial Narrow" panose="020B0606020202030204" pitchFamily="34" charset="0"/>
              </a:rPr>
              <a:t>Bron: Franck &amp; Nicaise, 2018</a:t>
            </a:r>
            <a:endParaRPr lang="en-GB" sz="1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11686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80324" cy="1325563"/>
          </a:xfrm>
        </p:spPr>
        <p:txBody>
          <a:bodyPr/>
          <a:lstStyle/>
          <a:p>
            <a:r>
              <a:rPr lang="nl-BE" dirty="0">
                <a:solidFill>
                  <a:srgbClr val="177E9D"/>
                </a:solidFill>
              </a:rPr>
              <a:t>Alternatieve maatstaf toegepast op EU-landen</a:t>
            </a:r>
            <a:endParaRPr lang="en-GB" dirty="0">
              <a:solidFill>
                <a:srgbClr val="177E9D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839416" y="1556792"/>
          <a:ext cx="10657184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1523984" y="2796716"/>
            <a:ext cx="288032" cy="2448272"/>
          </a:xfrm>
          <a:prstGeom prst="roundRect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94173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F2A075A-6C8D-43C1-B922-ED2DC39B80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/>
              <a:t>Belangrijkste mechanismen van sociale ongelijkheid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97F2B8C-01C6-4BE6-A70F-4C64281DAF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3878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130573"/>
            <a:ext cx="11112000" cy="900000"/>
          </a:xfrm>
        </p:spPr>
        <p:txBody>
          <a:bodyPr>
            <a:normAutofit/>
          </a:bodyPr>
          <a:lstStyle/>
          <a:p>
            <a:r>
              <a:rPr lang="nl-BE" sz="4000" dirty="0">
                <a:solidFill>
                  <a:srgbClr val="1D8DB0"/>
                </a:solidFill>
              </a:rPr>
              <a:t>Segregatie en ongelijke uitkomsten</a:t>
            </a:r>
            <a:endParaRPr lang="en-GB" sz="4000" dirty="0">
              <a:solidFill>
                <a:srgbClr val="1D8DB0"/>
              </a:solidFill>
            </a:endParaRP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11DC1DF4-34A6-4B63-A3F6-9096A5D590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07983" y="1031168"/>
            <a:ext cx="4457952" cy="4990119"/>
          </a:xfrm>
        </p:spPr>
        <p:txBody>
          <a:bodyPr/>
          <a:lstStyle/>
          <a:p>
            <a:pPr marL="0" indent="0">
              <a:buNone/>
            </a:pPr>
            <a:r>
              <a:rPr lang="nl-BE" dirty="0">
                <a:solidFill>
                  <a:srgbClr val="1D8DB0"/>
                </a:solidFill>
              </a:rPr>
              <a:t>Waarom versterkt segregatie de ongelijke kansen ?</a:t>
            </a:r>
          </a:p>
          <a:p>
            <a:pPr>
              <a:spcBef>
                <a:spcPts val="300"/>
              </a:spcBef>
            </a:pPr>
            <a:r>
              <a:rPr lang="nl-BE" dirty="0">
                <a:solidFill>
                  <a:srgbClr val="0D9B72"/>
                </a:solidFill>
              </a:rPr>
              <a:t>Leerlingniveau:</a:t>
            </a:r>
            <a:endParaRPr lang="nl-BE" dirty="0"/>
          </a:p>
          <a:p>
            <a:pPr lvl="1">
              <a:spcBef>
                <a:spcPts val="300"/>
              </a:spcBef>
            </a:pPr>
            <a:r>
              <a:rPr lang="nl-BE" sz="2000" dirty="0"/>
              <a:t>Cognitief: peer group effecten</a:t>
            </a:r>
          </a:p>
          <a:p>
            <a:pPr lvl="1">
              <a:spcBef>
                <a:spcPts val="300"/>
              </a:spcBef>
            </a:pPr>
            <a:r>
              <a:rPr lang="nl-BE" sz="2000" dirty="0"/>
              <a:t>Psychologisch (demotie)</a:t>
            </a:r>
          </a:p>
          <a:p>
            <a:pPr lvl="1">
              <a:spcBef>
                <a:spcPts val="300"/>
              </a:spcBef>
            </a:pPr>
            <a:r>
              <a:rPr lang="nl-BE" sz="2000" dirty="0"/>
              <a:t>Sociaal: leerklimaat</a:t>
            </a:r>
          </a:p>
          <a:p>
            <a:pPr>
              <a:spcBef>
                <a:spcPts val="300"/>
              </a:spcBef>
            </a:pPr>
            <a:r>
              <a:rPr lang="nl-BE" dirty="0">
                <a:solidFill>
                  <a:srgbClr val="0D9B72"/>
                </a:solidFill>
              </a:rPr>
              <a:t>Leerkracht-niveau:</a:t>
            </a:r>
          </a:p>
          <a:p>
            <a:pPr lvl="1">
              <a:spcBef>
                <a:spcPts val="300"/>
              </a:spcBef>
            </a:pPr>
            <a:r>
              <a:rPr lang="nl-BE" sz="2000" dirty="0"/>
              <a:t>Matteüseffecten</a:t>
            </a:r>
          </a:p>
          <a:p>
            <a:pPr lvl="1">
              <a:spcBef>
                <a:spcPts val="300"/>
              </a:spcBef>
            </a:pPr>
            <a:r>
              <a:rPr lang="nl-BE" sz="2000" dirty="0"/>
              <a:t>Verwachtingseffecten</a:t>
            </a:r>
          </a:p>
          <a:p>
            <a:pPr>
              <a:spcBef>
                <a:spcPts val="300"/>
              </a:spcBef>
            </a:pPr>
            <a:r>
              <a:rPr lang="nl-BE" dirty="0">
                <a:solidFill>
                  <a:srgbClr val="0D9B72"/>
                </a:solidFill>
              </a:rPr>
              <a:t>Schoolniveau:</a:t>
            </a:r>
          </a:p>
          <a:p>
            <a:pPr lvl="1">
              <a:spcBef>
                <a:spcPts val="300"/>
              </a:spcBef>
            </a:pPr>
            <a:r>
              <a:rPr lang="nl-BE" sz="2000" dirty="0"/>
              <a:t>Collectief sociaal kapitaal</a:t>
            </a:r>
          </a:p>
          <a:p>
            <a:pPr>
              <a:spcBef>
                <a:spcPts val="300"/>
              </a:spcBef>
            </a:pPr>
            <a:r>
              <a:rPr lang="nl-BE" dirty="0">
                <a:solidFill>
                  <a:srgbClr val="0D9B72"/>
                </a:solidFill>
              </a:rPr>
              <a:t>Systeemniveau:</a:t>
            </a:r>
          </a:p>
          <a:p>
            <a:pPr lvl="1">
              <a:spcBef>
                <a:spcPts val="300"/>
              </a:spcBef>
            </a:pPr>
            <a:r>
              <a:rPr lang="nl-BE" sz="2000" dirty="0"/>
              <a:t>niveauverschillen in curricula</a:t>
            </a:r>
            <a:endParaRPr lang="x-none" sz="2000" dirty="0"/>
          </a:p>
        </p:txBody>
      </p:sp>
      <p:sp>
        <p:nvSpPr>
          <p:cNvPr id="9" name="Arrow: Circular 8">
            <a:extLst>
              <a:ext uri="{FF2B5EF4-FFF2-40B4-BE49-F238E27FC236}">
                <a16:creationId xmlns:a16="http://schemas.microsoft.com/office/drawing/2014/main" id="{C880DD85-4C66-426B-818C-5B1B4C28C475}"/>
              </a:ext>
            </a:extLst>
          </p:cNvPr>
          <p:cNvSpPr/>
          <p:nvPr/>
        </p:nvSpPr>
        <p:spPr>
          <a:xfrm rot="1233988">
            <a:off x="1899143" y="574044"/>
            <a:ext cx="4586373" cy="4586373"/>
          </a:xfrm>
          <a:prstGeom prst="circularArrow">
            <a:avLst>
              <a:gd name="adj1" fmla="val 5203"/>
              <a:gd name="adj2" fmla="val 336101"/>
              <a:gd name="adj3" fmla="val 21292475"/>
              <a:gd name="adj4" fmla="val 19332597"/>
              <a:gd name="adj5" fmla="val 6070"/>
            </a:avLst>
          </a:pr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Arrow: Circular 16">
            <a:extLst>
              <a:ext uri="{FF2B5EF4-FFF2-40B4-BE49-F238E27FC236}">
                <a16:creationId xmlns:a16="http://schemas.microsoft.com/office/drawing/2014/main" id="{1B279C94-55B0-4C4A-8BEF-0BD398B2D59D}"/>
              </a:ext>
            </a:extLst>
          </p:cNvPr>
          <p:cNvSpPr/>
          <p:nvPr/>
        </p:nvSpPr>
        <p:spPr>
          <a:xfrm rot="3677120">
            <a:off x="1276680" y="2132664"/>
            <a:ext cx="4590028" cy="4373148"/>
          </a:xfrm>
          <a:prstGeom prst="circularArrow">
            <a:avLst>
              <a:gd name="adj1" fmla="val 5203"/>
              <a:gd name="adj2" fmla="val 336101"/>
              <a:gd name="adj3" fmla="val 16388610"/>
              <a:gd name="adj4" fmla="val 14175232"/>
              <a:gd name="adj5" fmla="val 6070"/>
            </a:avLst>
          </a:pr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C546F81-E8E3-4412-ACFA-A9673082E973}"/>
              </a:ext>
            </a:extLst>
          </p:cNvPr>
          <p:cNvSpPr/>
          <p:nvPr/>
        </p:nvSpPr>
        <p:spPr>
          <a:xfrm>
            <a:off x="4829106" y="1080000"/>
            <a:ext cx="1773207" cy="1223677"/>
          </a:xfrm>
          <a:custGeom>
            <a:avLst/>
            <a:gdLst>
              <a:gd name="connsiteX0" fmla="*/ 0 w 1773207"/>
              <a:gd name="connsiteY0" fmla="*/ 0 h 1223677"/>
              <a:gd name="connsiteX1" fmla="*/ 1773207 w 1773207"/>
              <a:gd name="connsiteY1" fmla="*/ 0 h 1223677"/>
              <a:gd name="connsiteX2" fmla="*/ 1773207 w 1773207"/>
              <a:gd name="connsiteY2" fmla="*/ 1223677 h 1223677"/>
              <a:gd name="connsiteX3" fmla="*/ 0 w 1773207"/>
              <a:gd name="connsiteY3" fmla="*/ 1223677 h 1223677"/>
              <a:gd name="connsiteX4" fmla="*/ 0 w 1773207"/>
              <a:gd name="connsiteY4" fmla="*/ 0 h 122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73207" h="1223677">
                <a:moveTo>
                  <a:pt x="0" y="0"/>
                </a:moveTo>
                <a:lnTo>
                  <a:pt x="1773207" y="0"/>
                </a:lnTo>
                <a:lnTo>
                  <a:pt x="1773207" y="1223677"/>
                </a:lnTo>
                <a:lnTo>
                  <a:pt x="0" y="122367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l-BE" sz="2400" kern="1200" dirty="0">
                <a:latin typeface="Arial Narrow" panose="020B0606020202030204" pitchFamily="34" charset="0"/>
              </a:rPr>
              <a:t>Sociale ongelijkheid</a:t>
            </a:r>
            <a:endParaRPr lang="x-none" sz="2400" kern="1200" dirty="0">
              <a:latin typeface="Arial Narrow" panose="020B0606020202030204" pitchFamily="34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55B6292-0674-4413-9278-C7588C6A89A9}"/>
              </a:ext>
            </a:extLst>
          </p:cNvPr>
          <p:cNvSpPr/>
          <p:nvPr/>
        </p:nvSpPr>
        <p:spPr>
          <a:xfrm>
            <a:off x="5227680" y="3651038"/>
            <a:ext cx="1223677" cy="1223677"/>
          </a:xfrm>
          <a:custGeom>
            <a:avLst/>
            <a:gdLst>
              <a:gd name="connsiteX0" fmla="*/ 0 w 1223677"/>
              <a:gd name="connsiteY0" fmla="*/ 0 h 1223677"/>
              <a:gd name="connsiteX1" fmla="*/ 1223677 w 1223677"/>
              <a:gd name="connsiteY1" fmla="*/ 0 h 1223677"/>
              <a:gd name="connsiteX2" fmla="*/ 1223677 w 1223677"/>
              <a:gd name="connsiteY2" fmla="*/ 1223677 h 1223677"/>
              <a:gd name="connsiteX3" fmla="*/ 0 w 1223677"/>
              <a:gd name="connsiteY3" fmla="*/ 1223677 h 1223677"/>
              <a:gd name="connsiteX4" fmla="*/ 0 w 1223677"/>
              <a:gd name="connsiteY4" fmla="*/ 0 h 122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3677" h="1223677">
                <a:moveTo>
                  <a:pt x="0" y="0"/>
                </a:moveTo>
                <a:lnTo>
                  <a:pt x="1223677" y="0"/>
                </a:lnTo>
                <a:lnTo>
                  <a:pt x="1223677" y="1223677"/>
                </a:lnTo>
                <a:lnTo>
                  <a:pt x="0" y="122367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l-BE" sz="2400" kern="1200" dirty="0">
                <a:latin typeface="Arial Narrow" panose="020B0606020202030204" pitchFamily="34" charset="0"/>
              </a:rPr>
              <a:t>Ongelijke kansen op school</a:t>
            </a:r>
            <a:endParaRPr lang="x-none" sz="2400" kern="1200" dirty="0">
              <a:latin typeface="Arial Narrow" panose="020B0606020202030204" pitchFamily="34" charset="0"/>
            </a:endParaRPr>
          </a:p>
        </p:txBody>
      </p:sp>
      <p:sp>
        <p:nvSpPr>
          <p:cNvPr id="11" name="Arrow: Circular 10">
            <a:extLst>
              <a:ext uri="{FF2B5EF4-FFF2-40B4-BE49-F238E27FC236}">
                <a16:creationId xmlns:a16="http://schemas.microsoft.com/office/drawing/2014/main" id="{DB70EFD7-E994-460F-8032-96CD7AC4CAE0}"/>
              </a:ext>
            </a:extLst>
          </p:cNvPr>
          <p:cNvSpPr/>
          <p:nvPr/>
        </p:nvSpPr>
        <p:spPr>
          <a:xfrm>
            <a:off x="1463772" y="1340938"/>
            <a:ext cx="4586373" cy="4586373"/>
          </a:xfrm>
          <a:prstGeom prst="circularArrow">
            <a:avLst>
              <a:gd name="adj1" fmla="val 5203"/>
              <a:gd name="adj2" fmla="val 336101"/>
              <a:gd name="adj3" fmla="val 4013903"/>
              <a:gd name="adj4" fmla="val 2254162"/>
              <a:gd name="adj5" fmla="val 6070"/>
            </a:avLst>
          </a:pr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C511314-DA71-449A-8BEC-FAA13744D3CC}"/>
              </a:ext>
            </a:extLst>
          </p:cNvPr>
          <p:cNvSpPr/>
          <p:nvPr/>
        </p:nvSpPr>
        <p:spPr>
          <a:xfrm>
            <a:off x="3145119" y="5056970"/>
            <a:ext cx="1223677" cy="1223677"/>
          </a:xfrm>
          <a:custGeom>
            <a:avLst/>
            <a:gdLst>
              <a:gd name="connsiteX0" fmla="*/ 0 w 1223677"/>
              <a:gd name="connsiteY0" fmla="*/ 0 h 1223677"/>
              <a:gd name="connsiteX1" fmla="*/ 1223677 w 1223677"/>
              <a:gd name="connsiteY1" fmla="*/ 0 h 1223677"/>
              <a:gd name="connsiteX2" fmla="*/ 1223677 w 1223677"/>
              <a:gd name="connsiteY2" fmla="*/ 1223677 h 1223677"/>
              <a:gd name="connsiteX3" fmla="*/ 0 w 1223677"/>
              <a:gd name="connsiteY3" fmla="*/ 1223677 h 1223677"/>
              <a:gd name="connsiteX4" fmla="*/ 0 w 1223677"/>
              <a:gd name="connsiteY4" fmla="*/ 0 h 122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3677" h="1223677">
                <a:moveTo>
                  <a:pt x="0" y="0"/>
                </a:moveTo>
                <a:lnTo>
                  <a:pt x="1223677" y="0"/>
                </a:lnTo>
                <a:lnTo>
                  <a:pt x="1223677" y="1223677"/>
                </a:lnTo>
                <a:lnTo>
                  <a:pt x="0" y="122367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l-BE" sz="2400" kern="1200" dirty="0">
                <a:latin typeface="Arial Narrow" panose="020B0606020202030204" pitchFamily="34" charset="0"/>
              </a:rPr>
              <a:t>Ongelijke prestaties</a:t>
            </a:r>
            <a:endParaRPr lang="x-none" sz="2400" kern="1200" dirty="0">
              <a:latin typeface="Arial Narrow" panose="020B0606020202030204" pitchFamily="34" charset="0"/>
            </a:endParaRPr>
          </a:p>
        </p:txBody>
      </p:sp>
      <p:sp>
        <p:nvSpPr>
          <p:cNvPr id="13" name="Arrow: Circular 12">
            <a:extLst>
              <a:ext uri="{FF2B5EF4-FFF2-40B4-BE49-F238E27FC236}">
                <a16:creationId xmlns:a16="http://schemas.microsoft.com/office/drawing/2014/main" id="{7108B0DD-FC18-45A4-B787-568E21CE594A}"/>
              </a:ext>
            </a:extLst>
          </p:cNvPr>
          <p:cNvSpPr/>
          <p:nvPr/>
        </p:nvSpPr>
        <p:spPr>
          <a:xfrm>
            <a:off x="1463772" y="1340938"/>
            <a:ext cx="4586373" cy="4586373"/>
          </a:xfrm>
          <a:prstGeom prst="circularArrow">
            <a:avLst>
              <a:gd name="adj1" fmla="val 5203"/>
              <a:gd name="adj2" fmla="val 336101"/>
              <a:gd name="adj3" fmla="val 8209736"/>
              <a:gd name="adj4" fmla="val 6449996"/>
              <a:gd name="adj5" fmla="val 6070"/>
            </a:avLst>
          </a:pr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FC4C66B-6667-47DC-B529-70273D3558F2}"/>
              </a:ext>
            </a:extLst>
          </p:cNvPr>
          <p:cNvSpPr/>
          <p:nvPr/>
        </p:nvSpPr>
        <p:spPr>
          <a:xfrm>
            <a:off x="879094" y="3651038"/>
            <a:ext cx="1885528" cy="1223677"/>
          </a:xfrm>
          <a:custGeom>
            <a:avLst/>
            <a:gdLst>
              <a:gd name="connsiteX0" fmla="*/ 0 w 1885528"/>
              <a:gd name="connsiteY0" fmla="*/ 0 h 1223677"/>
              <a:gd name="connsiteX1" fmla="*/ 1885528 w 1885528"/>
              <a:gd name="connsiteY1" fmla="*/ 0 h 1223677"/>
              <a:gd name="connsiteX2" fmla="*/ 1885528 w 1885528"/>
              <a:gd name="connsiteY2" fmla="*/ 1223677 h 1223677"/>
              <a:gd name="connsiteX3" fmla="*/ 0 w 1885528"/>
              <a:gd name="connsiteY3" fmla="*/ 1223677 h 1223677"/>
              <a:gd name="connsiteX4" fmla="*/ 0 w 1885528"/>
              <a:gd name="connsiteY4" fmla="*/ 0 h 122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5528" h="1223677">
                <a:moveTo>
                  <a:pt x="0" y="0"/>
                </a:moveTo>
                <a:lnTo>
                  <a:pt x="1885528" y="0"/>
                </a:lnTo>
                <a:lnTo>
                  <a:pt x="1885528" y="1223677"/>
                </a:lnTo>
                <a:lnTo>
                  <a:pt x="0" y="122367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l-BE" sz="2400" kern="1200" dirty="0">
                <a:latin typeface="Arial Narrow" panose="020B0606020202030204" pitchFamily="34" charset="0"/>
              </a:rPr>
              <a:t>Academische segregatie</a:t>
            </a:r>
            <a:endParaRPr lang="x-none" sz="2400" kern="1200" dirty="0">
              <a:latin typeface="Arial Narrow" panose="020B0606020202030204" pitchFamily="34" charset="0"/>
            </a:endParaRPr>
          </a:p>
        </p:txBody>
      </p:sp>
      <p:sp>
        <p:nvSpPr>
          <p:cNvPr id="15" name="Arrow: Circular 14">
            <a:extLst>
              <a:ext uri="{FF2B5EF4-FFF2-40B4-BE49-F238E27FC236}">
                <a16:creationId xmlns:a16="http://schemas.microsoft.com/office/drawing/2014/main" id="{209E47F8-7B60-44F5-9471-FC7B9518D3FF}"/>
              </a:ext>
            </a:extLst>
          </p:cNvPr>
          <p:cNvSpPr/>
          <p:nvPr/>
        </p:nvSpPr>
        <p:spPr>
          <a:xfrm rot="718452">
            <a:off x="1730107" y="1827287"/>
            <a:ext cx="4586373" cy="4586373"/>
          </a:xfrm>
          <a:prstGeom prst="circularArrow">
            <a:avLst>
              <a:gd name="adj1" fmla="val 5203"/>
              <a:gd name="adj2" fmla="val 336101"/>
              <a:gd name="adj3" fmla="val 12296988"/>
              <a:gd name="adj4" fmla="val 10771424"/>
              <a:gd name="adj5" fmla="val 6070"/>
            </a:avLst>
          </a:prstGeom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6D132E76-96EC-43F5-BC0D-28429371BF4D}"/>
              </a:ext>
            </a:extLst>
          </p:cNvPr>
          <p:cNvSpPr/>
          <p:nvPr/>
        </p:nvSpPr>
        <p:spPr>
          <a:xfrm>
            <a:off x="2863477" y="1916832"/>
            <a:ext cx="1223677" cy="1223677"/>
          </a:xfrm>
          <a:custGeom>
            <a:avLst/>
            <a:gdLst>
              <a:gd name="connsiteX0" fmla="*/ 0 w 1223677"/>
              <a:gd name="connsiteY0" fmla="*/ 0 h 1223677"/>
              <a:gd name="connsiteX1" fmla="*/ 1223677 w 1223677"/>
              <a:gd name="connsiteY1" fmla="*/ 0 h 1223677"/>
              <a:gd name="connsiteX2" fmla="*/ 1223677 w 1223677"/>
              <a:gd name="connsiteY2" fmla="*/ 1223677 h 1223677"/>
              <a:gd name="connsiteX3" fmla="*/ 0 w 1223677"/>
              <a:gd name="connsiteY3" fmla="*/ 1223677 h 1223677"/>
              <a:gd name="connsiteX4" fmla="*/ 0 w 1223677"/>
              <a:gd name="connsiteY4" fmla="*/ 0 h 122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3677" h="1223677">
                <a:moveTo>
                  <a:pt x="0" y="0"/>
                </a:moveTo>
                <a:lnTo>
                  <a:pt x="1223677" y="0"/>
                </a:lnTo>
                <a:lnTo>
                  <a:pt x="1223677" y="1223677"/>
                </a:lnTo>
                <a:lnTo>
                  <a:pt x="0" y="122367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130" tIns="24130" rIns="24130" bIns="24130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l-BE" sz="2400" kern="1200" dirty="0">
                <a:latin typeface="Arial Narrow" panose="020B0606020202030204" pitchFamily="34" charset="0"/>
              </a:rPr>
              <a:t>Sociale segregatie</a:t>
            </a:r>
            <a:endParaRPr lang="x-none" sz="2400" kern="1200" dirty="0">
              <a:latin typeface="Arial Narrow" panose="020B060602020203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753335A-7A11-4F71-8170-C036860E0DF9}"/>
              </a:ext>
            </a:extLst>
          </p:cNvPr>
          <p:cNvSpPr/>
          <p:nvPr/>
        </p:nvSpPr>
        <p:spPr>
          <a:xfrm>
            <a:off x="4843916" y="1267074"/>
            <a:ext cx="1728192" cy="864096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421674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32BCB1D-D9BF-46EE-80C1-57C0135BF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>
                <a:solidFill>
                  <a:srgbClr val="1D8DB0"/>
                </a:solidFill>
              </a:rPr>
              <a:t>Vier mechanismen van academische segregatie in Vlaanderen</a:t>
            </a:r>
            <a:endParaRPr lang="x-non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DDBBFC-0CB5-4A72-B5B3-E6B2BBFC4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nl-BE" sz="2800" dirty="0">
              <a:solidFill>
                <a:srgbClr val="1D8DB0"/>
              </a:solidFill>
            </a:endParaRPr>
          </a:p>
          <a:p>
            <a:r>
              <a:rPr lang="nl-BE" sz="3600" dirty="0">
                <a:solidFill>
                  <a:schemeClr val="accent6"/>
                </a:solidFill>
              </a:rPr>
              <a:t>Schoolkeuze (quasi-marktwerking in onderwijs)</a:t>
            </a:r>
          </a:p>
          <a:p>
            <a:r>
              <a:rPr lang="nl-BE" sz="3600" dirty="0">
                <a:solidFill>
                  <a:schemeClr val="accent6"/>
                </a:solidFill>
              </a:rPr>
              <a:t>Buitengewoon onderwijs</a:t>
            </a:r>
          </a:p>
          <a:p>
            <a:r>
              <a:rPr lang="nl-BE" sz="3600" dirty="0">
                <a:solidFill>
                  <a:schemeClr val="accent6"/>
                </a:solidFill>
              </a:rPr>
              <a:t>Zittenblijven</a:t>
            </a:r>
          </a:p>
          <a:p>
            <a:r>
              <a:rPr lang="nl-BE" sz="3600" dirty="0">
                <a:solidFill>
                  <a:schemeClr val="accent6"/>
                </a:solidFill>
              </a:rPr>
              <a:t>Waterval in secundair onderwijs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451226074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AA6671-8402-4BCB-8E63-415769DEF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4000" dirty="0">
                <a:solidFill>
                  <a:srgbClr val="1D8DB0"/>
                </a:solidFill>
              </a:rPr>
              <a:t>Quasi-marktwerking, segregatie en ongelijke uitkomsten</a:t>
            </a:r>
            <a:endParaRPr lang="x-none" sz="4000" dirty="0">
              <a:solidFill>
                <a:srgbClr val="1D8DB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522B941-D5C8-4E82-9098-876F87FA10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BE" dirty="0"/>
              <a:t>Vrije schoolkeuze en vrijheid van onderwijs</a:t>
            </a:r>
            <a:br>
              <a:rPr lang="nl-BE" dirty="0"/>
            </a:br>
            <a:r>
              <a:rPr lang="nl-BE" dirty="0"/>
              <a:t>=&gt; concurrentie tussen </a:t>
            </a:r>
            <a:r>
              <a:rPr lang="nl-BE" dirty="0">
                <a:solidFill>
                  <a:srgbClr val="C00000"/>
                </a:solidFill>
              </a:rPr>
              <a:t>lln / ouders </a:t>
            </a:r>
            <a:r>
              <a:rPr lang="nl-BE" dirty="0"/>
              <a:t>voor de beste scholen</a:t>
            </a:r>
            <a:br>
              <a:rPr lang="nl-BE" dirty="0"/>
            </a:br>
            <a:r>
              <a:rPr lang="nl-BE" dirty="0"/>
              <a:t>=&gt; concurrentie tussen </a:t>
            </a:r>
            <a:r>
              <a:rPr lang="nl-BE" dirty="0">
                <a:solidFill>
                  <a:srgbClr val="C00000"/>
                </a:solidFill>
              </a:rPr>
              <a:t>scholen</a:t>
            </a:r>
            <a:r>
              <a:rPr lang="nl-BE" dirty="0"/>
              <a:t> voor de beste leerlingen en leerkrachten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=&gt; concurrentie tussen </a:t>
            </a:r>
            <a:r>
              <a:rPr lang="nl-BE" dirty="0">
                <a:solidFill>
                  <a:srgbClr val="C00000"/>
                </a:solidFill>
                <a:sym typeface="Wingdings" panose="05000000000000000000" pitchFamily="2" charset="2"/>
              </a:rPr>
              <a:t>leerkrachten</a:t>
            </a:r>
            <a:r>
              <a:rPr lang="nl-BE" dirty="0">
                <a:sym typeface="Wingdings" panose="05000000000000000000" pitchFamily="2" charset="2"/>
              </a:rPr>
              <a:t> voor beste scholen (met beste lln) =&gt; Matteüseffecten in arbeidsmarkt leerkrachten </a:t>
            </a:r>
            <a:endParaRPr lang="nl-BE" dirty="0"/>
          </a:p>
          <a:p>
            <a:r>
              <a:rPr lang="nl-BE" dirty="0"/>
              <a:t>Sterke scholen romen de markt af 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 zwakkere scholen kunnen niet selecteren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=&gt; polarisatie naar sociale herkomst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=&gt; sociale ongelijkheid in uitkomsten wordt uitvergroot</a:t>
            </a:r>
            <a:endParaRPr lang="x-none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DB974C6-BF01-4551-920C-8D7A9243D53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064" y="1188521"/>
            <a:ext cx="5159936" cy="4832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3"/>
          <p:cNvSpPr txBox="1">
            <a:spLocks/>
          </p:cNvSpPr>
          <p:nvPr/>
        </p:nvSpPr>
        <p:spPr>
          <a:xfrm>
            <a:off x="6814691" y="5831929"/>
            <a:ext cx="4033837" cy="333375"/>
          </a:xfrm>
          <a:prstGeom prst="rect">
            <a:avLst/>
          </a:prstGeom>
        </p:spPr>
        <p:txBody>
          <a:bodyPr/>
          <a:lstStyle>
            <a:defPPr>
              <a:defRPr lang="nl-B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nl-BE" sz="1400" dirty="0"/>
              <a:t>Bron: Hirtt, Nicaise, De Zutter (2013)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853164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887</Words>
  <Application>Microsoft Office PowerPoint</Application>
  <PresentationFormat>Widescreen</PresentationFormat>
  <Paragraphs>143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Arial Narrow</vt:lpstr>
      <vt:lpstr>Calibri</vt:lpstr>
      <vt:lpstr>Calibri Light</vt:lpstr>
      <vt:lpstr>Symbol</vt:lpstr>
      <vt:lpstr>Office Theme</vt:lpstr>
      <vt:lpstr>Hoe meten we sociale ongelijkheid in het onderwijs?</vt:lpstr>
      <vt:lpstr>Maatstaven van sociale ongelijkheid</vt:lpstr>
      <vt:lpstr>OESO standaard ongelijkheidsmaatstaf (R²) toegepast op EU landen</vt:lpstr>
      <vt:lpstr>Ongelijke onderwijsuitkomsten en schoolse segregatie</vt:lpstr>
      <vt:lpstr>Alternatieve maatstaf toegepast op EU-landen</vt:lpstr>
      <vt:lpstr>Belangrijkste mechanismen van sociale ongelijkheid</vt:lpstr>
      <vt:lpstr>Segregatie en ongelijke uitkomsten</vt:lpstr>
      <vt:lpstr>Vier mechanismen van academische segregatie in Vlaanderen</vt:lpstr>
      <vt:lpstr>Quasi-marktwerking, segregatie en ongelijke uitkomsten</vt:lpstr>
      <vt:lpstr>Buitengewoon onderwijs, segregatie en ongelijke uitkomsten</vt:lpstr>
      <vt:lpstr>Zittenblijven, segregatie en ongelijke uitkomsten</vt:lpstr>
      <vt:lpstr>Waterval in secundair onderwijs</vt:lpstr>
      <vt:lpstr>Gevolgen van waterval</vt:lpstr>
      <vt:lpstr>Winnaars en verliezers bij segregatie</vt:lpstr>
      <vt:lpstr>Ongelijke onderwijsuitkomsten en schoolse segregatie</vt:lpstr>
      <vt:lpstr>Wie wint / verliest bij welke ingreep ?</vt:lpstr>
      <vt:lpstr>Evoluties in het beleid</vt:lpstr>
      <vt:lpstr>Beleid 2000 - 2021</vt:lpstr>
      <vt:lpstr>Wat kunnen scholen zelf doen?</vt:lpstr>
      <vt:lpstr>Beleidsimplicaties</vt:lpstr>
      <vt:lpstr>Beleidsimplicaties (vervolg)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Ides Nicaise</dc:creator>
  <cp:lastModifiedBy>Ides Nicaise</cp:lastModifiedBy>
  <cp:revision>4</cp:revision>
  <dcterms:created xsi:type="dcterms:W3CDTF">2021-11-18T20:43:33Z</dcterms:created>
  <dcterms:modified xsi:type="dcterms:W3CDTF">2021-11-19T09:19:34Z</dcterms:modified>
</cp:coreProperties>
</file>