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7"/>
  </p:notesMasterIdLst>
  <p:handoutMasterIdLst>
    <p:handoutMasterId r:id="rId38"/>
  </p:handoutMasterIdLst>
  <p:sldIdLst>
    <p:sldId id="290" r:id="rId2"/>
    <p:sldId id="257" r:id="rId3"/>
    <p:sldId id="258" r:id="rId4"/>
    <p:sldId id="304" r:id="rId5"/>
    <p:sldId id="260" r:id="rId6"/>
    <p:sldId id="297" r:id="rId7"/>
    <p:sldId id="306" r:id="rId8"/>
    <p:sldId id="316" r:id="rId9"/>
    <p:sldId id="317" r:id="rId10"/>
    <p:sldId id="271" r:id="rId11"/>
    <p:sldId id="261" r:id="rId12"/>
    <p:sldId id="308" r:id="rId13"/>
    <p:sldId id="307" r:id="rId14"/>
    <p:sldId id="264" r:id="rId15"/>
    <p:sldId id="266" r:id="rId16"/>
    <p:sldId id="309" r:id="rId17"/>
    <p:sldId id="310" r:id="rId18"/>
    <p:sldId id="318" r:id="rId19"/>
    <p:sldId id="319" r:id="rId20"/>
    <p:sldId id="311" r:id="rId21"/>
    <p:sldId id="312" r:id="rId22"/>
    <p:sldId id="313" r:id="rId23"/>
    <p:sldId id="314" r:id="rId24"/>
    <p:sldId id="280" r:id="rId25"/>
    <p:sldId id="282" r:id="rId26"/>
    <p:sldId id="283" r:id="rId27"/>
    <p:sldId id="315" r:id="rId28"/>
    <p:sldId id="320" r:id="rId29"/>
    <p:sldId id="322" r:id="rId30"/>
    <p:sldId id="321" r:id="rId31"/>
    <p:sldId id="324" r:id="rId32"/>
    <p:sldId id="325" r:id="rId33"/>
    <p:sldId id="323" r:id="rId34"/>
    <p:sldId id="302" r:id="rId35"/>
    <p:sldId id="303" r:id="rId36"/>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790" autoAdjust="0"/>
    <p:restoredTop sz="86451" autoAdjust="0"/>
  </p:normalViewPr>
  <p:slideViewPr>
    <p:cSldViewPr>
      <p:cViewPr varScale="1">
        <p:scale>
          <a:sx n="118" d="100"/>
          <a:sy n="118" d="100"/>
        </p:scale>
        <p:origin x="-3112" y="-112"/>
      </p:cViewPr>
      <p:guideLst>
        <p:guide orient="horz" pos="2160"/>
        <p:guide pos="2880"/>
      </p:guideLst>
    </p:cSldViewPr>
  </p:slideViewPr>
  <p:outlineViewPr>
    <p:cViewPr>
      <p:scale>
        <a:sx n="33" d="100"/>
        <a:sy n="33" d="100"/>
      </p:scale>
      <p:origin x="264"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6FDC53-A42E-714B-B3CB-EB101AD68D4F}" type="datetimeFigureOut">
              <a:rPr lang="nl-NL" smtClean="0"/>
              <a:t>12/03/12</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B9319B-800A-2043-8618-DB907D29825D}" type="slidenum">
              <a:rPr lang="nl-NL" smtClean="0"/>
              <a:t>‹nr.›</a:t>
            </a:fld>
            <a:endParaRPr lang="nl-NL"/>
          </a:p>
        </p:txBody>
      </p:sp>
    </p:spTree>
    <p:extLst>
      <p:ext uri="{BB962C8B-B14F-4D97-AF65-F5344CB8AC3E}">
        <p14:creationId xmlns:p14="http://schemas.microsoft.com/office/powerpoint/2010/main" val="14923974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DBE6AD-ECC5-49E4-ABA5-786EC5EA7CF3}" type="datetimeFigureOut">
              <a:rPr lang="nl-BE" smtClean="0"/>
              <a:pPr/>
              <a:t>12/03/12</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01550-2620-4365-B31E-1A9A5BCDF180}" type="slidenum">
              <a:rPr lang="nl-BE" smtClean="0"/>
              <a:pPr/>
              <a:t>‹nr.›</a:t>
            </a:fld>
            <a:endParaRPr lang="nl-BE"/>
          </a:p>
        </p:txBody>
      </p:sp>
    </p:spTree>
    <p:extLst>
      <p:ext uri="{BB962C8B-B14F-4D97-AF65-F5344CB8AC3E}">
        <p14:creationId xmlns:p14="http://schemas.microsoft.com/office/powerpoint/2010/main" val="4845742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normAutofit/>
          </a:bodyPr>
          <a:lstStyle/>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F4701550-2620-4365-B31E-1A9A5BCDF180}" type="slidenum">
              <a:rPr lang="nl-BE" smtClean="0"/>
              <a:pPr/>
              <a:t>34</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A3EE4C1F-A33F-B445-B27F-E4663E00B68F}" type="datetime1">
              <a:rPr lang="nl-BE" smtClean="0"/>
              <a:t>12/03/12</a:t>
            </a:fld>
            <a:endParaRPr lang="nl-BE"/>
          </a:p>
        </p:txBody>
      </p:sp>
      <p:sp>
        <p:nvSpPr>
          <p:cNvPr id="5" name="Tijdelijke aanduiding voor voettekst 4"/>
          <p:cNvSpPr>
            <a:spLocks noGrp="1"/>
          </p:cNvSpPr>
          <p:nvPr>
            <p:ph type="ftr" sz="quarter" idx="11"/>
          </p:nvPr>
        </p:nvSpPr>
        <p:spPr/>
        <p:txBody>
          <a:bodyPr/>
          <a:lstStyle/>
          <a:p>
            <a:r>
              <a:rPr lang="nl-BE" smtClean="0"/>
              <a:t>Romy Aerts - OVDS</a:t>
            </a:r>
            <a:endParaRPr lang="nl-BE"/>
          </a:p>
        </p:txBody>
      </p:sp>
      <p:sp>
        <p:nvSpPr>
          <p:cNvPr id="6" name="Tijdelijke aanduiding voor dianummer 5"/>
          <p:cNvSpPr>
            <a:spLocks noGrp="1"/>
          </p:cNvSpPr>
          <p:nvPr>
            <p:ph type="sldNum" sz="quarter" idx="12"/>
          </p:nvPr>
        </p:nvSpPr>
        <p:spPr/>
        <p:txBody>
          <a:bodyPr/>
          <a:lstStyle/>
          <a:p>
            <a:fld id="{DA6061F8-EA30-4397-9E33-2140AC32272C}" type="slidenum">
              <a:rPr lang="nl-BE" smtClean="0"/>
              <a:pPr/>
              <a:t>‹nr.›</a:t>
            </a:fld>
            <a:endParaRPr lang="nl-BE"/>
          </a:p>
        </p:txBody>
      </p:sp>
    </p:spTree>
  </p:cSld>
  <p:clrMapOvr>
    <a:masterClrMapping/>
  </p:clrMapOvr>
  <p:transition xmlns:p14="http://schemas.microsoft.com/office/powerpoint/2010/mai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4DA7F8E-229D-0047-A97A-8B51250654C9}" type="datetime1">
              <a:rPr lang="nl-BE" smtClean="0"/>
              <a:t>12/03/12</a:t>
            </a:fld>
            <a:endParaRPr lang="nl-BE"/>
          </a:p>
        </p:txBody>
      </p:sp>
      <p:sp>
        <p:nvSpPr>
          <p:cNvPr id="5" name="Tijdelijke aanduiding voor voettekst 4"/>
          <p:cNvSpPr>
            <a:spLocks noGrp="1"/>
          </p:cNvSpPr>
          <p:nvPr>
            <p:ph type="ftr" sz="quarter" idx="11"/>
          </p:nvPr>
        </p:nvSpPr>
        <p:spPr/>
        <p:txBody>
          <a:bodyPr/>
          <a:lstStyle/>
          <a:p>
            <a:r>
              <a:rPr lang="nl-BE" smtClean="0"/>
              <a:t>Romy Aerts - OVDS</a:t>
            </a:r>
            <a:endParaRPr lang="nl-BE"/>
          </a:p>
        </p:txBody>
      </p:sp>
      <p:sp>
        <p:nvSpPr>
          <p:cNvPr id="6" name="Tijdelijke aanduiding voor dianummer 5"/>
          <p:cNvSpPr>
            <a:spLocks noGrp="1"/>
          </p:cNvSpPr>
          <p:nvPr>
            <p:ph type="sldNum" sz="quarter" idx="12"/>
          </p:nvPr>
        </p:nvSpPr>
        <p:spPr/>
        <p:txBody>
          <a:bodyPr/>
          <a:lstStyle/>
          <a:p>
            <a:fld id="{DA6061F8-EA30-4397-9E33-2140AC32272C}" type="slidenum">
              <a:rPr lang="nl-BE" smtClean="0"/>
              <a:pPr/>
              <a:t>‹nr.›</a:t>
            </a:fld>
            <a:endParaRPr lang="nl-BE"/>
          </a:p>
        </p:txBody>
      </p:sp>
    </p:spTree>
  </p:cSld>
  <p:clrMapOvr>
    <a:masterClrMapping/>
  </p:clrMapOvr>
  <p:transition xmlns:p14="http://schemas.microsoft.com/office/powerpoint/2010/mai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9"/>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D9D1A63-AA53-044D-AAE0-991D95FC9140}" type="datetime1">
              <a:rPr lang="nl-BE" smtClean="0"/>
              <a:t>12/03/12</a:t>
            </a:fld>
            <a:endParaRPr lang="nl-BE"/>
          </a:p>
        </p:txBody>
      </p:sp>
      <p:sp>
        <p:nvSpPr>
          <p:cNvPr id="5" name="Tijdelijke aanduiding voor voettekst 4"/>
          <p:cNvSpPr>
            <a:spLocks noGrp="1"/>
          </p:cNvSpPr>
          <p:nvPr>
            <p:ph type="ftr" sz="quarter" idx="11"/>
          </p:nvPr>
        </p:nvSpPr>
        <p:spPr/>
        <p:txBody>
          <a:bodyPr/>
          <a:lstStyle/>
          <a:p>
            <a:r>
              <a:rPr lang="nl-BE" smtClean="0"/>
              <a:t>Romy Aerts - OVDS</a:t>
            </a:r>
            <a:endParaRPr lang="nl-BE"/>
          </a:p>
        </p:txBody>
      </p:sp>
      <p:sp>
        <p:nvSpPr>
          <p:cNvPr id="6" name="Tijdelijke aanduiding voor dianummer 5"/>
          <p:cNvSpPr>
            <a:spLocks noGrp="1"/>
          </p:cNvSpPr>
          <p:nvPr>
            <p:ph type="sldNum" sz="quarter" idx="12"/>
          </p:nvPr>
        </p:nvSpPr>
        <p:spPr/>
        <p:txBody>
          <a:bodyPr/>
          <a:lstStyle/>
          <a:p>
            <a:fld id="{DA6061F8-EA30-4397-9E33-2140AC32272C}" type="slidenum">
              <a:rPr lang="nl-BE" smtClean="0"/>
              <a:pPr/>
              <a:t>‹nr.›</a:t>
            </a:fld>
            <a:endParaRPr lang="nl-BE"/>
          </a:p>
        </p:txBody>
      </p:sp>
    </p:spTree>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411E727-03EE-944F-81DB-F1297EBE5328}" type="datetime1">
              <a:rPr lang="nl-BE" smtClean="0"/>
              <a:t>12/03/12</a:t>
            </a:fld>
            <a:endParaRPr lang="nl-BE"/>
          </a:p>
        </p:txBody>
      </p:sp>
      <p:sp>
        <p:nvSpPr>
          <p:cNvPr id="5" name="Tijdelijke aanduiding voor voettekst 4"/>
          <p:cNvSpPr>
            <a:spLocks noGrp="1"/>
          </p:cNvSpPr>
          <p:nvPr>
            <p:ph type="ftr" sz="quarter" idx="11"/>
          </p:nvPr>
        </p:nvSpPr>
        <p:spPr/>
        <p:txBody>
          <a:bodyPr/>
          <a:lstStyle/>
          <a:p>
            <a:r>
              <a:rPr lang="nl-BE" smtClean="0"/>
              <a:t>Romy Aerts - OVDS</a:t>
            </a:r>
            <a:endParaRPr lang="nl-BE"/>
          </a:p>
        </p:txBody>
      </p:sp>
      <p:sp>
        <p:nvSpPr>
          <p:cNvPr id="6" name="Tijdelijke aanduiding voor dianummer 5"/>
          <p:cNvSpPr>
            <a:spLocks noGrp="1"/>
          </p:cNvSpPr>
          <p:nvPr>
            <p:ph type="sldNum" sz="quarter" idx="12"/>
          </p:nvPr>
        </p:nvSpPr>
        <p:spPr/>
        <p:txBody>
          <a:bodyPr/>
          <a:lstStyle/>
          <a:p>
            <a:fld id="{DA6061F8-EA30-4397-9E33-2140AC32272C}" type="slidenum">
              <a:rPr lang="nl-BE" smtClean="0"/>
              <a:pPr/>
              <a:t>‹nr.›</a:t>
            </a:fld>
            <a:endParaRPr lang="nl-BE"/>
          </a:p>
        </p:txBody>
      </p:sp>
    </p:spTree>
  </p:cSld>
  <p:clrMapOvr>
    <a:masterClrMapping/>
  </p:clrMapOvr>
  <p:transition xmlns:p14="http://schemas.microsoft.com/office/powerpoint/2010/mai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6DB36E0-9BA1-F047-BD4F-1FD007670407}" type="datetime1">
              <a:rPr lang="nl-BE" smtClean="0"/>
              <a:t>12/03/12</a:t>
            </a:fld>
            <a:endParaRPr lang="nl-BE"/>
          </a:p>
        </p:txBody>
      </p:sp>
      <p:sp>
        <p:nvSpPr>
          <p:cNvPr id="5" name="Tijdelijke aanduiding voor voettekst 4"/>
          <p:cNvSpPr>
            <a:spLocks noGrp="1"/>
          </p:cNvSpPr>
          <p:nvPr>
            <p:ph type="ftr" sz="quarter" idx="11"/>
          </p:nvPr>
        </p:nvSpPr>
        <p:spPr/>
        <p:txBody>
          <a:bodyPr/>
          <a:lstStyle/>
          <a:p>
            <a:r>
              <a:rPr lang="nl-BE" smtClean="0"/>
              <a:t>Romy Aerts - OVDS</a:t>
            </a:r>
            <a:endParaRPr lang="nl-BE"/>
          </a:p>
        </p:txBody>
      </p:sp>
      <p:sp>
        <p:nvSpPr>
          <p:cNvPr id="6" name="Tijdelijke aanduiding voor dianummer 5"/>
          <p:cNvSpPr>
            <a:spLocks noGrp="1"/>
          </p:cNvSpPr>
          <p:nvPr>
            <p:ph type="sldNum" sz="quarter" idx="12"/>
          </p:nvPr>
        </p:nvSpPr>
        <p:spPr/>
        <p:txBody>
          <a:bodyPr/>
          <a:lstStyle/>
          <a:p>
            <a:fld id="{DA6061F8-EA30-4397-9E33-2140AC32272C}" type="slidenum">
              <a:rPr lang="nl-BE" smtClean="0"/>
              <a:pPr/>
              <a:t>‹nr.›</a:t>
            </a:fld>
            <a:endParaRPr lang="nl-BE"/>
          </a:p>
        </p:txBody>
      </p:sp>
    </p:spTree>
  </p:cSld>
  <p:clrMapOvr>
    <a:masterClrMapping/>
  </p:clrMapOvr>
  <p:transition xmlns:p14="http://schemas.microsoft.com/office/powerpoint/2010/mai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1BF8BF45-E253-4E4E-B2C9-DEEB75DDA8ED}" type="datetime1">
              <a:rPr lang="nl-BE" smtClean="0"/>
              <a:t>12/03/12</a:t>
            </a:fld>
            <a:endParaRPr lang="nl-BE"/>
          </a:p>
        </p:txBody>
      </p:sp>
      <p:sp>
        <p:nvSpPr>
          <p:cNvPr id="6" name="Tijdelijke aanduiding voor voettekst 5"/>
          <p:cNvSpPr>
            <a:spLocks noGrp="1"/>
          </p:cNvSpPr>
          <p:nvPr>
            <p:ph type="ftr" sz="quarter" idx="11"/>
          </p:nvPr>
        </p:nvSpPr>
        <p:spPr/>
        <p:txBody>
          <a:bodyPr/>
          <a:lstStyle/>
          <a:p>
            <a:r>
              <a:rPr lang="nl-BE" smtClean="0"/>
              <a:t>Romy Aerts - OVDS</a:t>
            </a:r>
            <a:endParaRPr lang="nl-BE"/>
          </a:p>
        </p:txBody>
      </p:sp>
      <p:sp>
        <p:nvSpPr>
          <p:cNvPr id="7" name="Tijdelijke aanduiding voor dianummer 6"/>
          <p:cNvSpPr>
            <a:spLocks noGrp="1"/>
          </p:cNvSpPr>
          <p:nvPr>
            <p:ph type="sldNum" sz="quarter" idx="12"/>
          </p:nvPr>
        </p:nvSpPr>
        <p:spPr/>
        <p:txBody>
          <a:bodyPr/>
          <a:lstStyle/>
          <a:p>
            <a:fld id="{DA6061F8-EA30-4397-9E33-2140AC32272C}" type="slidenum">
              <a:rPr lang="nl-BE" smtClean="0"/>
              <a:pPr/>
              <a:t>‹nr.›</a:t>
            </a:fld>
            <a:endParaRPr lang="nl-BE"/>
          </a:p>
        </p:txBody>
      </p:sp>
    </p:spTree>
  </p:cSld>
  <p:clrMapOvr>
    <a:masterClrMapping/>
  </p:clrMapOvr>
  <p:transition xmlns:p14="http://schemas.microsoft.com/office/powerpoint/2010/mai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C1870409-10D3-AB4E-ACFA-FC431D96575A}" type="datetime1">
              <a:rPr lang="nl-BE" smtClean="0"/>
              <a:t>12/03/12</a:t>
            </a:fld>
            <a:endParaRPr lang="nl-BE"/>
          </a:p>
        </p:txBody>
      </p:sp>
      <p:sp>
        <p:nvSpPr>
          <p:cNvPr id="8" name="Tijdelijke aanduiding voor voettekst 7"/>
          <p:cNvSpPr>
            <a:spLocks noGrp="1"/>
          </p:cNvSpPr>
          <p:nvPr>
            <p:ph type="ftr" sz="quarter" idx="11"/>
          </p:nvPr>
        </p:nvSpPr>
        <p:spPr/>
        <p:txBody>
          <a:bodyPr/>
          <a:lstStyle/>
          <a:p>
            <a:r>
              <a:rPr lang="nl-BE" smtClean="0"/>
              <a:t>Romy Aerts - OVDS</a:t>
            </a:r>
            <a:endParaRPr lang="nl-BE"/>
          </a:p>
        </p:txBody>
      </p:sp>
      <p:sp>
        <p:nvSpPr>
          <p:cNvPr id="9" name="Tijdelijke aanduiding voor dianummer 8"/>
          <p:cNvSpPr>
            <a:spLocks noGrp="1"/>
          </p:cNvSpPr>
          <p:nvPr>
            <p:ph type="sldNum" sz="quarter" idx="12"/>
          </p:nvPr>
        </p:nvSpPr>
        <p:spPr/>
        <p:txBody>
          <a:bodyPr/>
          <a:lstStyle/>
          <a:p>
            <a:fld id="{DA6061F8-EA30-4397-9E33-2140AC32272C}" type="slidenum">
              <a:rPr lang="nl-BE" smtClean="0"/>
              <a:pPr/>
              <a:t>‹nr.›</a:t>
            </a:fld>
            <a:endParaRPr lang="nl-BE"/>
          </a:p>
        </p:txBody>
      </p:sp>
    </p:spTree>
  </p:cSld>
  <p:clrMapOvr>
    <a:masterClrMapping/>
  </p:clrMapOvr>
  <p:transition xmlns:p14="http://schemas.microsoft.com/office/powerpoint/2010/mai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B8674BAD-8B46-7C43-9F6A-476F5B0D7F0B}" type="datetime1">
              <a:rPr lang="nl-BE" smtClean="0"/>
              <a:t>12/03/12</a:t>
            </a:fld>
            <a:endParaRPr lang="nl-BE"/>
          </a:p>
        </p:txBody>
      </p:sp>
      <p:sp>
        <p:nvSpPr>
          <p:cNvPr id="4" name="Tijdelijke aanduiding voor voettekst 3"/>
          <p:cNvSpPr>
            <a:spLocks noGrp="1"/>
          </p:cNvSpPr>
          <p:nvPr>
            <p:ph type="ftr" sz="quarter" idx="11"/>
          </p:nvPr>
        </p:nvSpPr>
        <p:spPr/>
        <p:txBody>
          <a:bodyPr/>
          <a:lstStyle/>
          <a:p>
            <a:r>
              <a:rPr lang="nl-BE" smtClean="0"/>
              <a:t>Romy Aerts - OVDS</a:t>
            </a:r>
            <a:endParaRPr lang="nl-BE"/>
          </a:p>
        </p:txBody>
      </p:sp>
      <p:sp>
        <p:nvSpPr>
          <p:cNvPr id="5" name="Tijdelijke aanduiding voor dianummer 4"/>
          <p:cNvSpPr>
            <a:spLocks noGrp="1"/>
          </p:cNvSpPr>
          <p:nvPr>
            <p:ph type="sldNum" sz="quarter" idx="12"/>
          </p:nvPr>
        </p:nvSpPr>
        <p:spPr/>
        <p:txBody>
          <a:bodyPr/>
          <a:lstStyle/>
          <a:p>
            <a:fld id="{DA6061F8-EA30-4397-9E33-2140AC32272C}" type="slidenum">
              <a:rPr lang="nl-BE" smtClean="0"/>
              <a:pPr/>
              <a:t>‹nr.›</a:t>
            </a:fld>
            <a:endParaRPr lang="nl-BE"/>
          </a:p>
        </p:txBody>
      </p:sp>
    </p:spTree>
  </p:cSld>
  <p:clrMapOvr>
    <a:masterClrMapping/>
  </p:clrMapOvr>
  <p:transition xmlns:p14="http://schemas.microsoft.com/office/powerpoint/2010/mai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81DC45F-CF4F-7941-8B03-3847E4A2479E}" type="datetime1">
              <a:rPr lang="nl-BE" smtClean="0"/>
              <a:t>12/03/12</a:t>
            </a:fld>
            <a:endParaRPr lang="nl-BE"/>
          </a:p>
        </p:txBody>
      </p:sp>
      <p:sp>
        <p:nvSpPr>
          <p:cNvPr id="3" name="Tijdelijke aanduiding voor voettekst 2"/>
          <p:cNvSpPr>
            <a:spLocks noGrp="1"/>
          </p:cNvSpPr>
          <p:nvPr>
            <p:ph type="ftr" sz="quarter" idx="11"/>
          </p:nvPr>
        </p:nvSpPr>
        <p:spPr/>
        <p:txBody>
          <a:bodyPr/>
          <a:lstStyle/>
          <a:p>
            <a:r>
              <a:rPr lang="nl-BE" smtClean="0"/>
              <a:t>Romy Aerts - OVDS</a:t>
            </a:r>
            <a:endParaRPr lang="nl-BE"/>
          </a:p>
        </p:txBody>
      </p:sp>
      <p:sp>
        <p:nvSpPr>
          <p:cNvPr id="4" name="Tijdelijke aanduiding voor dianummer 3"/>
          <p:cNvSpPr>
            <a:spLocks noGrp="1"/>
          </p:cNvSpPr>
          <p:nvPr>
            <p:ph type="sldNum" sz="quarter" idx="12"/>
          </p:nvPr>
        </p:nvSpPr>
        <p:spPr/>
        <p:txBody>
          <a:bodyPr/>
          <a:lstStyle/>
          <a:p>
            <a:fld id="{DA6061F8-EA30-4397-9E33-2140AC32272C}" type="slidenum">
              <a:rPr lang="nl-BE" smtClean="0"/>
              <a:pPr/>
              <a:t>‹nr.›</a:t>
            </a:fld>
            <a:endParaRPr lang="nl-BE"/>
          </a:p>
        </p:txBody>
      </p:sp>
    </p:spTree>
  </p:cSld>
  <p:clrMapOvr>
    <a:masterClrMapping/>
  </p:clrMapOvr>
  <p:transition xmlns:p14="http://schemas.microsoft.com/office/powerpoint/2010/mai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F56AD9C-60FF-2343-93FB-B7BE6105B760}" type="datetime1">
              <a:rPr lang="nl-BE" smtClean="0"/>
              <a:t>12/03/12</a:t>
            </a:fld>
            <a:endParaRPr lang="nl-BE"/>
          </a:p>
        </p:txBody>
      </p:sp>
      <p:sp>
        <p:nvSpPr>
          <p:cNvPr id="6" name="Tijdelijke aanduiding voor voettekst 5"/>
          <p:cNvSpPr>
            <a:spLocks noGrp="1"/>
          </p:cNvSpPr>
          <p:nvPr>
            <p:ph type="ftr" sz="quarter" idx="11"/>
          </p:nvPr>
        </p:nvSpPr>
        <p:spPr/>
        <p:txBody>
          <a:bodyPr/>
          <a:lstStyle/>
          <a:p>
            <a:r>
              <a:rPr lang="nl-BE" smtClean="0"/>
              <a:t>Romy Aerts - OVDS</a:t>
            </a:r>
            <a:endParaRPr lang="nl-BE"/>
          </a:p>
        </p:txBody>
      </p:sp>
      <p:sp>
        <p:nvSpPr>
          <p:cNvPr id="7" name="Tijdelijke aanduiding voor dianummer 6"/>
          <p:cNvSpPr>
            <a:spLocks noGrp="1"/>
          </p:cNvSpPr>
          <p:nvPr>
            <p:ph type="sldNum" sz="quarter" idx="12"/>
          </p:nvPr>
        </p:nvSpPr>
        <p:spPr/>
        <p:txBody>
          <a:bodyPr/>
          <a:lstStyle/>
          <a:p>
            <a:fld id="{DA6061F8-EA30-4397-9E33-2140AC32272C}" type="slidenum">
              <a:rPr lang="nl-BE" smtClean="0"/>
              <a:pPr/>
              <a:t>‹nr.›</a:t>
            </a:fld>
            <a:endParaRPr lang="nl-BE"/>
          </a:p>
        </p:txBody>
      </p:sp>
    </p:spTree>
  </p:cSld>
  <p:clrMapOvr>
    <a:masterClrMapping/>
  </p:clrMapOvr>
  <p:transition xmlns:p14="http://schemas.microsoft.com/office/powerpoint/2010/mai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BED5591-1E46-AF4B-9EF1-9B5A8332DD46}" type="datetime1">
              <a:rPr lang="nl-BE" smtClean="0"/>
              <a:t>12/03/12</a:t>
            </a:fld>
            <a:endParaRPr lang="nl-BE"/>
          </a:p>
        </p:txBody>
      </p:sp>
      <p:sp>
        <p:nvSpPr>
          <p:cNvPr id="6" name="Tijdelijke aanduiding voor voettekst 5"/>
          <p:cNvSpPr>
            <a:spLocks noGrp="1"/>
          </p:cNvSpPr>
          <p:nvPr>
            <p:ph type="ftr" sz="quarter" idx="11"/>
          </p:nvPr>
        </p:nvSpPr>
        <p:spPr/>
        <p:txBody>
          <a:bodyPr/>
          <a:lstStyle/>
          <a:p>
            <a:r>
              <a:rPr lang="nl-BE" smtClean="0"/>
              <a:t>Romy Aerts - OVDS</a:t>
            </a:r>
            <a:endParaRPr lang="nl-BE"/>
          </a:p>
        </p:txBody>
      </p:sp>
      <p:sp>
        <p:nvSpPr>
          <p:cNvPr id="7" name="Tijdelijke aanduiding voor dianummer 6"/>
          <p:cNvSpPr>
            <a:spLocks noGrp="1"/>
          </p:cNvSpPr>
          <p:nvPr>
            <p:ph type="sldNum" sz="quarter" idx="12"/>
          </p:nvPr>
        </p:nvSpPr>
        <p:spPr/>
        <p:txBody>
          <a:bodyPr/>
          <a:lstStyle/>
          <a:p>
            <a:fld id="{DA6061F8-EA30-4397-9E33-2140AC32272C}" type="slidenum">
              <a:rPr lang="nl-BE" smtClean="0"/>
              <a:pPr/>
              <a:t>‹nr.›</a:t>
            </a:fld>
            <a:endParaRPr lang="nl-BE"/>
          </a:p>
        </p:txBody>
      </p:sp>
    </p:spTree>
  </p:cSld>
  <p:clrMapOvr>
    <a:masterClrMapping/>
  </p:clrMapOvr>
  <p:transition xmlns:p14="http://schemas.microsoft.com/office/powerpoint/2010/main" advClick="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610CE-D315-2140-8303-12B6E25F7B8F}" type="datetime1">
              <a:rPr lang="nl-BE" smtClean="0"/>
              <a:t>12/03/12</a:t>
            </a:fld>
            <a:endParaRPr lang="nl-BE"/>
          </a:p>
        </p:txBody>
      </p:sp>
      <p:sp>
        <p:nvSpPr>
          <p:cNvPr id="5" name="Tijdelijke aanduiding voor voettekst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smtClean="0"/>
              <a:t>Romy Aerts - OVDS</a:t>
            </a:r>
            <a:endParaRPr lang="nl-BE"/>
          </a:p>
        </p:txBody>
      </p:sp>
      <p:sp>
        <p:nvSpPr>
          <p:cNvPr id="6" name="Tijdelijke aanduiding voor dianumm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061F8-EA30-4397-9E33-2140AC32272C}"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xmlns:p14="http://schemas.microsoft.com/office/powerpoint/2010/main" advClick="0"/>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48681"/>
            <a:ext cx="7772400" cy="2808312"/>
          </a:xfrm>
        </p:spPr>
        <p:style>
          <a:lnRef idx="1">
            <a:schemeClr val="accent2"/>
          </a:lnRef>
          <a:fillRef idx="3">
            <a:schemeClr val="accent2"/>
          </a:fillRef>
          <a:effectRef idx="2">
            <a:schemeClr val="accent2"/>
          </a:effectRef>
          <a:fontRef idx="minor">
            <a:schemeClr val="lt1"/>
          </a:fontRef>
        </p:style>
        <p:txBody>
          <a:bodyPr>
            <a:normAutofit/>
          </a:bodyPr>
          <a:lstStyle/>
          <a:p>
            <a:pPr algn="l"/>
            <a:r>
              <a:rPr lang="nl-BE" dirty="0" err="1" smtClean="0"/>
              <a:t>Ovds</a:t>
            </a:r>
            <a:r>
              <a:rPr lang="nl-BE" dirty="0" smtClean="0"/>
              <a:t/>
            </a:r>
            <a:br>
              <a:rPr lang="nl-BE" dirty="0" smtClean="0"/>
            </a:br>
            <a:r>
              <a:rPr lang="nl-BE" dirty="0" smtClean="0"/>
              <a:t>OPROEP VOOR EEN DEMOCRATISCHE SCHOOL</a:t>
            </a:r>
            <a:endParaRPr lang="nl-BE" dirty="0"/>
          </a:p>
        </p:txBody>
      </p:sp>
      <p:sp>
        <p:nvSpPr>
          <p:cNvPr id="3" name="Ondertitel 2"/>
          <p:cNvSpPr>
            <a:spLocks noGrp="1"/>
          </p:cNvSpPr>
          <p:nvPr>
            <p:ph type="subTitle" idx="1"/>
          </p:nvPr>
        </p:nvSpPr>
        <p:spPr>
          <a:xfrm>
            <a:off x="539552" y="3886200"/>
            <a:ext cx="7920880" cy="2279104"/>
          </a:xfrm>
        </p:spPr>
        <p:style>
          <a:lnRef idx="2">
            <a:schemeClr val="accent2"/>
          </a:lnRef>
          <a:fillRef idx="1">
            <a:schemeClr val="lt1"/>
          </a:fillRef>
          <a:effectRef idx="0">
            <a:schemeClr val="accent2"/>
          </a:effectRef>
          <a:fontRef idx="minor">
            <a:schemeClr val="dk1"/>
          </a:fontRef>
        </p:style>
        <p:txBody>
          <a:bodyPr anchor="ctr">
            <a:normAutofit fontScale="92500" lnSpcReduction="20000"/>
          </a:bodyPr>
          <a:lstStyle/>
          <a:p>
            <a:r>
              <a:rPr lang="nl-BE" b="1" dirty="0" smtClean="0">
                <a:solidFill>
                  <a:schemeClr val="tx1"/>
                </a:solidFill>
              </a:rPr>
              <a:t>De </a:t>
            </a:r>
            <a:r>
              <a:rPr lang="nl-BE" b="1" dirty="0">
                <a:solidFill>
                  <a:schemeClr val="tx1"/>
                </a:solidFill>
              </a:rPr>
              <a:t>democratische</a:t>
            </a:r>
          </a:p>
          <a:p>
            <a:r>
              <a:rPr lang="nl-BE" b="1" dirty="0">
                <a:solidFill>
                  <a:schemeClr val="tx1"/>
                </a:solidFill>
              </a:rPr>
              <a:t>school brengt aan elke jongere de kennis en vaardigheden bij die hem of haar in staat</a:t>
            </a:r>
          </a:p>
          <a:p>
            <a:r>
              <a:rPr lang="nl-BE" b="1" dirty="0">
                <a:solidFill>
                  <a:schemeClr val="tx1"/>
                </a:solidFill>
              </a:rPr>
              <a:t>stelt de wereld te begrijpen en deel te nemen aan zijn verandering</a:t>
            </a:r>
          </a:p>
        </p:txBody>
      </p:sp>
      <p:pic>
        <p:nvPicPr>
          <p:cNvPr id="5" name="Afbeelding 4" descr="Ovds logo.jpg"/>
          <p:cNvPicPr>
            <a:picLocks noChangeAspect="1"/>
          </p:cNvPicPr>
          <p:nvPr/>
        </p:nvPicPr>
        <p:blipFill>
          <a:blip r:embed="rId2" cstate="print"/>
          <a:stretch>
            <a:fillRect/>
          </a:stretch>
        </p:blipFill>
        <p:spPr>
          <a:xfrm>
            <a:off x="7020272" y="332656"/>
            <a:ext cx="1872208" cy="2664296"/>
          </a:xfrm>
          <a:prstGeom prst="rect">
            <a:avLst/>
          </a:prstGeom>
        </p:spPr>
      </p:pic>
      <p:sp>
        <p:nvSpPr>
          <p:cNvPr id="4" name="Tijdelijke aanduiding voor voettekst 3"/>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nl-BE" sz="2800" dirty="0" smtClean="0"/>
              <a:t>De ene enquête is de andere niet…</a:t>
            </a:r>
            <a:endParaRPr lang="nl-BE" sz="2800" dirty="0"/>
          </a:p>
        </p:txBody>
      </p:sp>
      <p:sp>
        <p:nvSpPr>
          <p:cNvPr id="9" name="Tijdelijke aanduiding voor inhoud 8"/>
          <p:cNvSpPr>
            <a:spLocks noGrp="1"/>
          </p:cNvSpPr>
          <p:nvPr>
            <p:ph idx="1"/>
          </p:nvPr>
        </p:nvSpPr>
        <p:spPr>
          <a:solidFill>
            <a:schemeClr val="bg1"/>
          </a:solidFill>
        </p:spPr>
        <p:style>
          <a:lnRef idx="3">
            <a:schemeClr val="lt1"/>
          </a:lnRef>
          <a:fillRef idx="1">
            <a:schemeClr val="accent1"/>
          </a:fillRef>
          <a:effectRef idx="1">
            <a:schemeClr val="accent1"/>
          </a:effectRef>
          <a:fontRef idx="minor">
            <a:schemeClr val="lt1"/>
          </a:fontRef>
        </p:style>
        <p:txBody>
          <a:bodyPr>
            <a:normAutofit lnSpcReduction="10000"/>
          </a:bodyPr>
          <a:lstStyle/>
          <a:p>
            <a:pPr>
              <a:buNone/>
            </a:pPr>
            <a:endParaRPr lang="nl-BE" dirty="0" smtClean="0"/>
          </a:p>
          <a:p>
            <a:pPr>
              <a:buNone/>
            </a:pPr>
            <a:endParaRPr lang="nl-BE" dirty="0"/>
          </a:p>
          <a:p>
            <a:pPr>
              <a:buNone/>
            </a:pPr>
            <a:endParaRPr lang="nl-BE" dirty="0" smtClean="0"/>
          </a:p>
          <a:p>
            <a:pPr>
              <a:buNone/>
            </a:pPr>
            <a:endParaRPr lang="nl-BE" dirty="0"/>
          </a:p>
          <a:p>
            <a:pPr>
              <a:buNone/>
            </a:pPr>
            <a:endParaRPr lang="nl-BE" dirty="0" smtClean="0"/>
          </a:p>
          <a:p>
            <a:pPr>
              <a:buNone/>
            </a:pPr>
            <a:endParaRPr lang="nl-BE" dirty="0" smtClean="0"/>
          </a:p>
          <a:p>
            <a:pPr>
              <a:buNone/>
            </a:pPr>
            <a:r>
              <a:rPr lang="nl-BE" dirty="0" smtClean="0">
                <a:solidFill>
                  <a:schemeClr val="tx1"/>
                </a:solidFill>
              </a:rPr>
              <a:t>Beschikken de jongeren rond de leeftijd van 15 over de vaardigheden die de arbeidsmarkt vandaag de dag vereist ? </a:t>
            </a:r>
          </a:p>
          <a:p>
            <a:pPr>
              <a:buNone/>
            </a:pPr>
            <a:endParaRPr lang="nl-BE" dirty="0"/>
          </a:p>
        </p:txBody>
      </p:sp>
      <p:sp>
        <p:nvSpPr>
          <p:cNvPr id="10" name="Tijdelijke aanduiding voor tekst 9"/>
          <p:cNvSpPr>
            <a:spLocks noGrp="1"/>
          </p:cNvSpPr>
          <p:nvPr>
            <p:ph type="body" sz="half" idx="2"/>
          </p:nvPr>
        </p:nvSpPr>
        <p:spPr>
          <a:xfrm>
            <a:off x="457200" y="1435101"/>
            <a:ext cx="3394720" cy="4691063"/>
          </a:xfrm>
        </p:spPr>
        <p:txBody>
          <a:bodyPr/>
          <a:lstStyle/>
          <a:p>
            <a:endParaRPr lang="nl-BE" dirty="0" smtClean="0"/>
          </a:p>
          <a:p>
            <a:r>
              <a:rPr lang="nl-BE" sz="2800" b="1" dirty="0" smtClean="0"/>
              <a:t>PISA onderzoekt de vaardigheden in</a:t>
            </a:r>
          </a:p>
          <a:p>
            <a:endParaRPr lang="nl-BE" sz="2800" dirty="0" smtClean="0"/>
          </a:p>
          <a:p>
            <a:r>
              <a:rPr lang="nl-BE" sz="3600" b="1" dirty="0" smtClean="0"/>
              <a:t>lezen</a:t>
            </a:r>
          </a:p>
          <a:p>
            <a:r>
              <a:rPr lang="nl-BE" sz="3600" b="1" dirty="0"/>
              <a:t>w</a:t>
            </a:r>
            <a:r>
              <a:rPr lang="nl-BE" sz="3600" b="1" dirty="0" smtClean="0"/>
              <a:t>iskunde</a:t>
            </a:r>
          </a:p>
          <a:p>
            <a:r>
              <a:rPr lang="nl-BE" sz="3600" b="1" dirty="0" smtClean="0"/>
              <a:t>wetenschappen    </a:t>
            </a:r>
          </a:p>
          <a:p>
            <a:endParaRPr lang="nl-BE" dirty="0"/>
          </a:p>
        </p:txBody>
      </p:sp>
      <p:sp>
        <p:nvSpPr>
          <p:cNvPr id="8" name="Wolkvormige toelichting 7"/>
          <p:cNvSpPr/>
          <p:nvPr/>
        </p:nvSpPr>
        <p:spPr>
          <a:xfrm>
            <a:off x="3491880" y="1"/>
            <a:ext cx="5040560" cy="3068960"/>
          </a:xfrm>
          <a:prstGeom prst="cloud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b="1" spc="300" dirty="0" smtClean="0">
                <a:solidFill>
                  <a:schemeClr val="tx1"/>
                </a:solidFill>
                <a:latin typeface="Agency FB" pitchFamily="34" charset="0"/>
              </a:rPr>
              <a:t>Spelen onze onderwijssystemen “een sleutelrol in de accumulatie van menselijk kapitaal en van economische groei” zoals aanbevolen door de OESO</a:t>
            </a:r>
            <a:endParaRPr lang="nl-BE" sz="2000" b="1" spc="300" dirty="0">
              <a:solidFill>
                <a:schemeClr val="tx1"/>
              </a:solidFill>
              <a:latin typeface="Agency FB" pitchFamily="34" charset="0"/>
            </a:endParaRPr>
          </a:p>
        </p:txBody>
      </p:sp>
      <p:sp>
        <p:nvSpPr>
          <p:cNvPr id="13" name="PIJL-RECHTS 12"/>
          <p:cNvSpPr/>
          <p:nvPr/>
        </p:nvSpPr>
        <p:spPr>
          <a:xfrm>
            <a:off x="2483768" y="3212976"/>
            <a:ext cx="1152128" cy="1440160"/>
          </a:xfrm>
          <a:prstGeom prst="rightArrow">
            <a:avLst>
              <a:gd name="adj1" fmla="val 50000"/>
              <a:gd name="adj2" fmla="val 503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descr="PISA.jpg"/>
          <p:cNvPicPr>
            <a:picLocks noChangeAspect="1"/>
          </p:cNvPicPr>
          <p:nvPr/>
        </p:nvPicPr>
        <p:blipFill>
          <a:blip r:embed="rId2" cstate="print"/>
          <a:stretch>
            <a:fillRect/>
          </a:stretch>
        </p:blipFill>
        <p:spPr>
          <a:xfrm>
            <a:off x="395536" y="5157192"/>
            <a:ext cx="3024336" cy="1440160"/>
          </a:xfrm>
          <a:prstGeom prst="rect">
            <a:avLst/>
          </a:prstGeom>
        </p:spPr>
      </p:pic>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 calcmode="lin" valueType="num">
                                      <p:cBhvr additive="base">
                                        <p:cTn id="1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style>
          <a:lnRef idx="3">
            <a:schemeClr val="lt1"/>
          </a:lnRef>
          <a:fillRef idx="1">
            <a:schemeClr val="dk1"/>
          </a:fillRef>
          <a:effectRef idx="1">
            <a:schemeClr val="dk1"/>
          </a:effectRef>
          <a:fontRef idx="minor">
            <a:schemeClr val="lt1"/>
          </a:fontRef>
        </p:style>
        <p:txBody>
          <a:bodyPr/>
          <a:lstStyle/>
          <a:p>
            <a:r>
              <a:rPr lang="nl-BE" dirty="0" smtClean="0"/>
              <a:t>PISA onderzoekt niet…</a:t>
            </a:r>
            <a:endParaRPr lang="nl-BE" dirty="0"/>
          </a:p>
        </p:txBody>
      </p:sp>
      <p:pic>
        <p:nvPicPr>
          <p:cNvPr id="5" name="Picture 1"/>
          <p:cNvPicPr>
            <a:picLocks noGrp="1" noChangeAspect="1" noChangeArrowheads="1"/>
          </p:cNvPicPr>
          <p:nvPr>
            <p:ph sz="half" idx="1"/>
          </p:nvPr>
        </p:nvPicPr>
        <p:blipFill>
          <a:blip r:embed="rId2" cstate="print"/>
          <a:stretch>
            <a:fillRect/>
          </a:stretch>
        </p:blipFill>
        <p:spPr bwMode="auto">
          <a:xfrm>
            <a:off x="853931" y="1600201"/>
            <a:ext cx="3245139" cy="4525963"/>
          </a:xfrm>
          <a:prstGeom prst="rect">
            <a:avLst/>
          </a:prstGeom>
          <a:noFill/>
          <a:ln w="12700" cap="flat">
            <a:noFill/>
            <a:miter lim="800000"/>
            <a:headEnd/>
            <a:tailEnd/>
          </a:ln>
          <a:effectLst>
            <a:outerShdw dist="76199" dir="2700000" algn="ctr" rotWithShape="0">
              <a:schemeClr val="bg2">
                <a:alpha val="75000"/>
              </a:schemeClr>
            </a:outerShdw>
          </a:effectLst>
        </p:spPr>
      </p:pic>
      <p:sp>
        <p:nvSpPr>
          <p:cNvPr id="8" name="Tijdelijke aanduiding voor inhoud 7"/>
          <p:cNvSpPr>
            <a:spLocks noGrp="1"/>
          </p:cNvSpPr>
          <p:nvPr>
            <p:ph sz="half" idx="2"/>
          </p:nvPr>
        </p:nvSpPr>
        <p:spPr>
          <a:xfrm>
            <a:off x="4572000" y="1600200"/>
            <a:ext cx="4114800" cy="4781128"/>
          </a:xfrm>
        </p:spPr>
        <p:style>
          <a:lnRef idx="0">
            <a:schemeClr val="accent2"/>
          </a:lnRef>
          <a:fillRef idx="3">
            <a:schemeClr val="accent2"/>
          </a:fillRef>
          <a:effectRef idx="3">
            <a:schemeClr val="accent2"/>
          </a:effectRef>
          <a:fontRef idx="minor">
            <a:schemeClr val="lt1"/>
          </a:fontRef>
        </p:style>
        <p:txBody>
          <a:bodyPr>
            <a:normAutofit fontScale="70000" lnSpcReduction="20000"/>
          </a:bodyPr>
          <a:lstStyle/>
          <a:p>
            <a:r>
              <a:rPr lang="nl-BE" dirty="0" smtClean="0"/>
              <a:t>wat de </a:t>
            </a:r>
            <a:r>
              <a:rPr lang="nl-BE" dirty="0"/>
              <a:t>jongeren op het einde van het leerplichtonderwijs </a:t>
            </a:r>
            <a:r>
              <a:rPr lang="nl-BE" dirty="0" smtClean="0"/>
              <a:t>weten over </a:t>
            </a:r>
            <a:r>
              <a:rPr lang="nl-BE" dirty="0"/>
              <a:t>de </a:t>
            </a:r>
            <a:r>
              <a:rPr lang="nl-BE" dirty="0" smtClean="0"/>
              <a:t>historische wortels </a:t>
            </a:r>
            <a:r>
              <a:rPr lang="nl-BE" dirty="0"/>
              <a:t>van het racisme of de </a:t>
            </a:r>
            <a:r>
              <a:rPr lang="nl-BE" dirty="0" smtClean="0"/>
              <a:t>onderontwikkeling</a:t>
            </a:r>
          </a:p>
          <a:p>
            <a:r>
              <a:rPr lang="nl-BE" dirty="0" smtClean="0"/>
              <a:t>wat ze weten over </a:t>
            </a:r>
            <a:r>
              <a:rPr lang="nl-BE" dirty="0"/>
              <a:t>de </a:t>
            </a:r>
            <a:r>
              <a:rPr lang="nl-BE" dirty="0" smtClean="0"/>
              <a:t>technologische en </a:t>
            </a:r>
            <a:r>
              <a:rPr lang="nl-BE" dirty="0"/>
              <a:t>economische aspecten van de </a:t>
            </a:r>
            <a:r>
              <a:rPr lang="nl-BE" dirty="0" smtClean="0"/>
              <a:t>energiecrisis</a:t>
            </a:r>
          </a:p>
          <a:p>
            <a:r>
              <a:rPr lang="nl-BE" dirty="0" smtClean="0"/>
              <a:t>of zij </a:t>
            </a:r>
            <a:r>
              <a:rPr lang="nl-BE" dirty="0"/>
              <a:t>een juist beeld </a:t>
            </a:r>
            <a:r>
              <a:rPr lang="nl-BE" dirty="0" smtClean="0"/>
              <a:t>hebben van de sociale </a:t>
            </a:r>
            <a:r>
              <a:rPr lang="nl-BE" dirty="0"/>
              <a:t>ongelijkheden </a:t>
            </a:r>
            <a:r>
              <a:rPr lang="nl-BE" dirty="0" smtClean="0"/>
              <a:t>bij ons</a:t>
            </a:r>
          </a:p>
          <a:p>
            <a:r>
              <a:rPr lang="nl-BE" dirty="0" smtClean="0"/>
              <a:t>en </a:t>
            </a:r>
            <a:r>
              <a:rPr lang="nl-BE" dirty="0"/>
              <a:t>van de onrechtvaardige </a:t>
            </a:r>
            <a:r>
              <a:rPr lang="nl-BE" dirty="0" err="1"/>
              <a:t>Noord-Zuidrelaties</a:t>
            </a:r>
            <a:r>
              <a:rPr lang="nl-BE" dirty="0"/>
              <a:t> op </a:t>
            </a:r>
            <a:r>
              <a:rPr lang="nl-BE" dirty="0" smtClean="0"/>
              <a:t>wereldschaal</a:t>
            </a:r>
            <a:endParaRPr lang="nl-BE" dirty="0"/>
          </a:p>
          <a:p>
            <a:r>
              <a:rPr lang="nl-BE" dirty="0"/>
              <a:t>o</a:t>
            </a:r>
            <a:r>
              <a:rPr lang="nl-BE" dirty="0" smtClean="0"/>
              <a:t>f zij </a:t>
            </a:r>
            <a:r>
              <a:rPr lang="nl-BE" dirty="0"/>
              <a:t>relevante, essentiële informatie </a:t>
            </a:r>
            <a:r>
              <a:rPr lang="nl-BE" dirty="0" smtClean="0"/>
              <a:t>kunnen afleiden </a:t>
            </a:r>
            <a:r>
              <a:rPr lang="nl-BE" dirty="0"/>
              <a:t>uit een grafiek of </a:t>
            </a:r>
            <a:r>
              <a:rPr lang="nl-BE" dirty="0" smtClean="0"/>
              <a:t>een tabel </a:t>
            </a:r>
            <a:r>
              <a:rPr lang="nl-BE" dirty="0"/>
              <a:t>met sociale of economische </a:t>
            </a:r>
            <a:r>
              <a:rPr lang="nl-BE" dirty="0" smtClean="0"/>
              <a:t>gegevens</a:t>
            </a:r>
            <a:endParaRPr lang="nl-BE" dirty="0"/>
          </a:p>
        </p:txBody>
      </p:sp>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pic>
        <p:nvPicPr>
          <p:cNvPr id="5" name="Tijdelijke aanduiding voor inhoud 4" descr="ijsbeer.jpg"/>
          <p:cNvPicPr>
            <a:picLocks noGrp="1" noChangeAspect="1"/>
          </p:cNvPicPr>
          <p:nvPr>
            <p:ph idx="1"/>
          </p:nvPr>
        </p:nvPicPr>
        <p:blipFill>
          <a:blip r:embed="rId2" cstate="print"/>
          <a:stretch>
            <a:fillRect/>
          </a:stretch>
        </p:blipFill>
        <p:spPr>
          <a:xfrm>
            <a:off x="1619672" y="1925510"/>
            <a:ext cx="6336704" cy="4274271"/>
          </a:xfrm>
        </p:spPr>
      </p:pic>
      <p:sp>
        <p:nvSpPr>
          <p:cNvPr id="4" name="Titel 1"/>
          <p:cNvSpPr txBox="1">
            <a:spLocks/>
          </p:cNvSpPr>
          <p:nvPr/>
        </p:nvSpPr>
        <p:spPr>
          <a:xfrm>
            <a:off x="467544" y="260648"/>
            <a:ext cx="8229600" cy="1143000"/>
          </a:xfrm>
          <a:prstGeom prst="rect">
            <a:avLst/>
          </a:prstGeom>
          <a:solidFill>
            <a:schemeClr val="accent3"/>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err="1" smtClean="0">
                <a:ln>
                  <a:noFill/>
                </a:ln>
                <a:solidFill>
                  <a:schemeClr val="tx1"/>
                </a:solidFill>
                <a:effectLst/>
                <a:uLnTx/>
                <a:uFillTx/>
                <a:latin typeface="+mj-lt"/>
                <a:ea typeface="+mj-ea"/>
                <a:cs typeface="+mj-cs"/>
              </a:rPr>
              <a:t>Energie</a:t>
            </a:r>
            <a:r>
              <a:rPr kumimoji="0" lang="en-US" sz="7200" b="0" i="0" u="none" strike="noStrike" kern="1200" cap="none" spc="0" normalizeH="0" baseline="0" noProof="0" dirty="0" smtClean="0">
                <a:ln>
                  <a:noFill/>
                </a:ln>
                <a:solidFill>
                  <a:schemeClr val="tx1"/>
                </a:solidFill>
                <a:effectLst/>
                <a:uLnTx/>
                <a:uFillTx/>
                <a:latin typeface="+mj-lt"/>
                <a:ea typeface="+mj-ea"/>
                <a:cs typeface="+mj-cs"/>
              </a:rPr>
              <a:t> &amp; milieu</a:t>
            </a:r>
            <a:endParaRPr kumimoji="0" lang="nl-BE" sz="72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ijdelijke aanduiding voor voettekst 2"/>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0" y="0"/>
            <a:ext cx="9144000" cy="6858000"/>
          </a:xfrm>
          <a:solidFill>
            <a:schemeClr val="accent3">
              <a:lumMod val="60000"/>
              <a:lumOff val="40000"/>
            </a:schemeClr>
          </a:solidFill>
        </p:spPr>
        <p:txBody>
          <a:bodyPr>
            <a:normAutofit fontScale="85000" lnSpcReduction="10000"/>
          </a:bodyPr>
          <a:lstStyle/>
          <a:p>
            <a:pPr>
              <a:buFont typeface="Wingdings" pitchFamily="2" charset="2"/>
              <a:buChar char="§"/>
            </a:pPr>
            <a:r>
              <a:rPr lang="en-US" sz="4300" dirty="0" smtClean="0"/>
              <a:t> 55 % van de </a:t>
            </a:r>
            <a:r>
              <a:rPr lang="en-US" sz="4300" dirty="0" err="1" smtClean="0"/>
              <a:t>leerlingen</a:t>
            </a:r>
            <a:r>
              <a:rPr lang="en-US" sz="4300" dirty="0" smtClean="0"/>
              <a:t> </a:t>
            </a:r>
            <a:r>
              <a:rPr lang="en-US" sz="4300" dirty="0" err="1" smtClean="0"/>
              <a:t>weet</a:t>
            </a:r>
            <a:r>
              <a:rPr lang="en-US" sz="4300" dirty="0" smtClean="0"/>
              <a:t> </a:t>
            </a:r>
            <a:r>
              <a:rPr lang="en-US" sz="4300" dirty="0" err="1" smtClean="0"/>
              <a:t>niet</a:t>
            </a:r>
            <a:r>
              <a:rPr lang="en-US" sz="4300" dirty="0" smtClean="0"/>
              <a:t> </a:t>
            </a:r>
            <a:br>
              <a:rPr lang="en-US" sz="4300" dirty="0" smtClean="0"/>
            </a:br>
            <a:r>
              <a:rPr lang="en-US" sz="4300" dirty="0" err="1" smtClean="0"/>
              <a:t>wat</a:t>
            </a:r>
            <a:r>
              <a:rPr lang="en-US" sz="4300" dirty="0" smtClean="0"/>
              <a:t> </a:t>
            </a:r>
            <a:r>
              <a:rPr lang="en-US" sz="4300" dirty="0" err="1" smtClean="0"/>
              <a:t>hernieuwbare</a:t>
            </a:r>
            <a:r>
              <a:rPr lang="en-US" sz="4300" dirty="0" smtClean="0"/>
              <a:t> </a:t>
            </a:r>
            <a:r>
              <a:rPr lang="en-US" sz="4300" dirty="0" err="1" smtClean="0"/>
              <a:t>energie</a:t>
            </a:r>
            <a:r>
              <a:rPr lang="en-US" sz="4300" dirty="0" smtClean="0"/>
              <a:t> is</a:t>
            </a:r>
          </a:p>
          <a:p>
            <a:pPr>
              <a:buFont typeface="Wingdings" pitchFamily="2" charset="2"/>
              <a:buChar char="§"/>
            </a:pPr>
            <a:r>
              <a:rPr lang="en-US" sz="4300" dirty="0" smtClean="0"/>
              <a:t> 30 % </a:t>
            </a:r>
            <a:r>
              <a:rPr lang="en-US" sz="4300" dirty="0" err="1" smtClean="0"/>
              <a:t>denkt</a:t>
            </a:r>
            <a:r>
              <a:rPr lang="en-US" sz="4300" dirty="0" smtClean="0"/>
              <a:t> </a:t>
            </a:r>
            <a:r>
              <a:rPr lang="en-US" sz="4300" dirty="0" err="1" smtClean="0"/>
              <a:t>dat</a:t>
            </a:r>
            <a:r>
              <a:rPr lang="en-US" sz="4300" dirty="0" smtClean="0"/>
              <a:t> </a:t>
            </a:r>
            <a:r>
              <a:rPr lang="en-US" sz="4300" dirty="0" err="1" smtClean="0"/>
              <a:t>waterstof</a:t>
            </a:r>
            <a:r>
              <a:rPr lang="en-US" sz="4300" dirty="0" smtClean="0"/>
              <a:t> </a:t>
            </a:r>
            <a:br>
              <a:rPr lang="en-US" sz="4300" dirty="0" smtClean="0"/>
            </a:br>
            <a:r>
              <a:rPr lang="en-US" sz="4300" dirty="0" err="1" smtClean="0"/>
              <a:t>een</a:t>
            </a:r>
            <a:r>
              <a:rPr lang="en-US" sz="4300" dirty="0" smtClean="0"/>
              <a:t> </a:t>
            </a:r>
            <a:r>
              <a:rPr lang="en-US" sz="4300" dirty="0" err="1" smtClean="0"/>
              <a:t>primaire</a:t>
            </a:r>
            <a:r>
              <a:rPr lang="en-US" sz="4300" dirty="0" smtClean="0"/>
              <a:t> </a:t>
            </a:r>
            <a:r>
              <a:rPr lang="en-US" sz="4300" dirty="0" err="1" smtClean="0"/>
              <a:t>energiebron</a:t>
            </a:r>
            <a:r>
              <a:rPr lang="en-US" sz="4300" dirty="0" smtClean="0"/>
              <a:t> is</a:t>
            </a:r>
          </a:p>
          <a:p>
            <a:pPr>
              <a:buFont typeface="Wingdings" pitchFamily="2" charset="2"/>
              <a:buChar char="§"/>
            </a:pPr>
            <a:r>
              <a:rPr lang="en-US" sz="4300" dirty="0" smtClean="0"/>
              <a:t> </a:t>
            </a:r>
            <a:r>
              <a:rPr lang="en-US" sz="4300" dirty="0" err="1" smtClean="0"/>
              <a:t>negen</a:t>
            </a:r>
            <a:r>
              <a:rPr lang="en-US" sz="4300" dirty="0" smtClean="0"/>
              <a:t> </a:t>
            </a:r>
            <a:r>
              <a:rPr lang="en-US" sz="4300" dirty="0" err="1" smtClean="0"/>
              <a:t>leerlingen</a:t>
            </a:r>
            <a:r>
              <a:rPr lang="en-US" sz="4300" dirty="0" smtClean="0"/>
              <a:t> op </a:t>
            </a:r>
            <a:r>
              <a:rPr lang="en-US" sz="4300" dirty="0" err="1" smtClean="0"/>
              <a:t>tien</a:t>
            </a:r>
            <a:r>
              <a:rPr lang="en-US" sz="4300" dirty="0" smtClean="0"/>
              <a:t> </a:t>
            </a:r>
            <a:r>
              <a:rPr lang="en-US" sz="4300" dirty="0" err="1" smtClean="0"/>
              <a:t>kennen</a:t>
            </a:r>
            <a:r>
              <a:rPr lang="en-US" sz="4300" dirty="0" smtClean="0"/>
              <a:t> </a:t>
            </a:r>
            <a:br>
              <a:rPr lang="en-US" sz="4300" dirty="0" smtClean="0"/>
            </a:br>
            <a:r>
              <a:rPr lang="en-US" sz="4300" dirty="0" smtClean="0"/>
              <a:t>de </a:t>
            </a:r>
            <a:r>
              <a:rPr lang="en-US" sz="4300" dirty="0" err="1" smtClean="0"/>
              <a:t>oorzaken</a:t>
            </a:r>
            <a:r>
              <a:rPr lang="en-US" sz="4300" dirty="0" smtClean="0"/>
              <a:t> van de </a:t>
            </a:r>
            <a:r>
              <a:rPr lang="en-US" sz="4300" dirty="0" err="1" smtClean="0"/>
              <a:t>globale</a:t>
            </a:r>
            <a:r>
              <a:rPr lang="en-US" sz="4300" dirty="0" smtClean="0"/>
              <a:t> </a:t>
            </a:r>
            <a:r>
              <a:rPr lang="en-US" sz="4300" dirty="0" err="1" smtClean="0"/>
              <a:t>opwarming</a:t>
            </a:r>
            <a:r>
              <a:rPr lang="en-US" sz="4300" dirty="0" smtClean="0"/>
              <a:t> </a:t>
            </a:r>
            <a:r>
              <a:rPr lang="en-US" sz="4300" dirty="0" err="1" smtClean="0"/>
              <a:t>niet</a:t>
            </a:r>
            <a:endParaRPr lang="en-US" sz="4300" dirty="0" smtClean="0"/>
          </a:p>
          <a:p>
            <a:pPr>
              <a:buFont typeface="Wingdings" pitchFamily="2" charset="2"/>
              <a:buChar char="§"/>
            </a:pPr>
            <a:r>
              <a:rPr lang="en-US" sz="4300" dirty="0" smtClean="0"/>
              <a:t> Meer </a:t>
            </a:r>
            <a:r>
              <a:rPr lang="en-US" sz="4300" dirty="0" err="1" smtClean="0"/>
              <a:t>dan</a:t>
            </a:r>
            <a:r>
              <a:rPr lang="en-US" sz="4300" dirty="0" smtClean="0"/>
              <a:t> 60 % </a:t>
            </a:r>
            <a:r>
              <a:rPr lang="en-US" sz="4300" dirty="0" err="1" smtClean="0"/>
              <a:t>verwart</a:t>
            </a:r>
            <a:r>
              <a:rPr lang="en-US" sz="4300" dirty="0" smtClean="0"/>
              <a:t> het </a:t>
            </a:r>
            <a:r>
              <a:rPr lang="en-US" sz="4300" dirty="0" err="1" smtClean="0"/>
              <a:t>broeikaseffect</a:t>
            </a:r>
            <a:r>
              <a:rPr lang="en-US" sz="4300" dirty="0" smtClean="0"/>
              <a:t> </a:t>
            </a:r>
            <a:br>
              <a:rPr lang="en-US" sz="4300" dirty="0" smtClean="0"/>
            </a:br>
            <a:r>
              <a:rPr lang="en-US" sz="4300" dirty="0" smtClean="0"/>
              <a:t>met het gat in de </a:t>
            </a:r>
            <a:r>
              <a:rPr lang="en-US" sz="4300" dirty="0" err="1" smtClean="0"/>
              <a:t>ozonlaag</a:t>
            </a:r>
            <a:r>
              <a:rPr lang="en-US" sz="4300" dirty="0" smtClean="0"/>
              <a:t>.</a:t>
            </a:r>
          </a:p>
          <a:p>
            <a:pPr>
              <a:buFont typeface="Wingdings" pitchFamily="2" charset="2"/>
              <a:buChar char="§"/>
            </a:pPr>
            <a:r>
              <a:rPr lang="en-US" sz="4300" dirty="0" smtClean="0"/>
              <a:t> De </a:t>
            </a:r>
            <a:r>
              <a:rPr lang="en-US" sz="4300" dirty="0" err="1" smtClean="0"/>
              <a:t>gemiddelde</a:t>
            </a:r>
            <a:r>
              <a:rPr lang="en-US" sz="4300" dirty="0" smtClean="0"/>
              <a:t> </a:t>
            </a:r>
            <a:r>
              <a:rPr lang="en-US" sz="4300" dirty="0" err="1" smtClean="0"/>
              <a:t>leerling</a:t>
            </a:r>
            <a:r>
              <a:rPr lang="en-US" sz="4300" dirty="0" smtClean="0"/>
              <a:t> </a:t>
            </a:r>
            <a:r>
              <a:rPr lang="en-US" sz="4300" dirty="0" err="1" smtClean="0"/>
              <a:t>denkt</a:t>
            </a:r>
            <a:r>
              <a:rPr lang="en-US" sz="4300" dirty="0" smtClean="0"/>
              <a:t> </a:t>
            </a:r>
            <a:r>
              <a:rPr lang="en-US" sz="4300" dirty="0" err="1" smtClean="0"/>
              <a:t>dat</a:t>
            </a:r>
            <a:r>
              <a:rPr lang="en-US" sz="4300" dirty="0" smtClean="0"/>
              <a:t> </a:t>
            </a:r>
            <a:br>
              <a:rPr lang="en-US" sz="4300" dirty="0" smtClean="0"/>
            </a:br>
            <a:r>
              <a:rPr lang="en-US" sz="4300" dirty="0" err="1" smtClean="0"/>
              <a:t>onze</a:t>
            </a:r>
            <a:r>
              <a:rPr lang="en-US" sz="4300" dirty="0" smtClean="0"/>
              <a:t> “</a:t>
            </a:r>
            <a:r>
              <a:rPr lang="en-US" sz="4300" dirty="0" err="1" smtClean="0"/>
              <a:t>ecologische</a:t>
            </a:r>
            <a:r>
              <a:rPr lang="en-US" sz="4300" dirty="0" smtClean="0"/>
              <a:t> </a:t>
            </a:r>
            <a:r>
              <a:rPr lang="en-US" sz="4300" dirty="0" err="1" smtClean="0"/>
              <a:t>voetafdruk</a:t>
            </a:r>
            <a:r>
              <a:rPr lang="en-US" sz="4300" dirty="0" smtClean="0"/>
              <a:t>” in </a:t>
            </a:r>
            <a:r>
              <a:rPr lang="en-US" sz="4300" dirty="0" err="1" smtClean="0"/>
              <a:t>België</a:t>
            </a:r>
            <a:r>
              <a:rPr lang="en-US" sz="4300" dirty="0" smtClean="0"/>
              <a:t> </a:t>
            </a:r>
            <a:br>
              <a:rPr lang="en-US" sz="4300" dirty="0" smtClean="0"/>
            </a:br>
            <a:r>
              <a:rPr lang="en-US" sz="4300" dirty="0" err="1" smtClean="0"/>
              <a:t>nog</a:t>
            </a:r>
            <a:r>
              <a:rPr lang="en-US" sz="4300" dirty="0" smtClean="0"/>
              <a:t> </a:t>
            </a:r>
            <a:r>
              <a:rPr lang="en-US" sz="4300" dirty="0" err="1" smtClean="0"/>
              <a:t>kan</a:t>
            </a:r>
            <a:r>
              <a:rPr lang="en-US" sz="4300" dirty="0" smtClean="0"/>
              <a:t> </a:t>
            </a:r>
            <a:r>
              <a:rPr lang="en-US" sz="4300" dirty="0" err="1" smtClean="0"/>
              <a:t>verdubbelen</a:t>
            </a:r>
            <a:endParaRPr lang="en-US" sz="4300" dirty="0" smtClean="0"/>
          </a:p>
          <a:p>
            <a:endParaRPr lang="nl-BE" dirty="0"/>
          </a:p>
        </p:txBody>
      </p:sp>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err="1" smtClean="0"/>
              <a:t>Een</a:t>
            </a:r>
            <a:r>
              <a:rPr lang="en-US" dirty="0" smtClean="0"/>
              <a:t> </a:t>
            </a:r>
            <a:r>
              <a:rPr lang="en-US" dirty="0" err="1" smtClean="0"/>
              <a:t>grafiek</a:t>
            </a:r>
            <a:r>
              <a:rPr lang="en-US" dirty="0" smtClean="0"/>
              <a:t> </a:t>
            </a:r>
            <a:r>
              <a:rPr lang="en-US" dirty="0" err="1" smtClean="0"/>
              <a:t>begrijpen</a:t>
            </a:r>
            <a:endParaRPr lang="nl-BE" dirty="0"/>
          </a:p>
        </p:txBody>
      </p:sp>
      <p:sp>
        <p:nvSpPr>
          <p:cNvPr id="3" name="Tijdelijke aanduiding voor inhoud 2"/>
          <p:cNvSpPr>
            <a:spLocks noGrp="1"/>
          </p:cNvSpPr>
          <p:nvPr>
            <p:ph idx="1"/>
          </p:nvPr>
        </p:nvSpPr>
        <p:spPr/>
        <p:txBody>
          <a:bodyPr/>
          <a:lstStyle/>
          <a:p>
            <a:endParaRPr lang="nl-BE" dirty="0"/>
          </a:p>
        </p:txBody>
      </p:sp>
      <p:sp>
        <p:nvSpPr>
          <p:cNvPr id="4" name="Rectangle 1"/>
          <p:cNvSpPr txBox="1">
            <a:spLocks noChangeArrowheads="1"/>
          </p:cNvSpPr>
          <p:nvPr/>
        </p:nvSpPr>
        <p:spPr>
          <a:xfrm>
            <a:off x="1041400" y="520701"/>
            <a:ext cx="6914976" cy="964084"/>
          </a:xfrm>
          <a:prstGeom prst="rect">
            <a:avLst/>
          </a:prstGeom>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0" y="1268760"/>
            <a:ext cx="6228184" cy="4536504"/>
          </a:xfrm>
          <a:prstGeom prst="rect">
            <a:avLst/>
          </a:prstGeom>
          <a:noFill/>
          <a:ln w="12700" cap="flat">
            <a:noFill/>
            <a:miter lim="800000"/>
            <a:headEnd/>
            <a:tailEnd/>
          </a:ln>
        </p:spPr>
      </p:pic>
      <p:sp>
        <p:nvSpPr>
          <p:cNvPr id="7" name="Rectangle 4"/>
          <p:cNvSpPr>
            <a:spLocks/>
          </p:cNvSpPr>
          <p:nvPr/>
        </p:nvSpPr>
        <p:spPr bwMode="auto">
          <a:xfrm>
            <a:off x="6372200" y="1124745"/>
            <a:ext cx="2160240" cy="1152128"/>
          </a:xfrm>
          <a:prstGeom prst="rect">
            <a:avLst/>
          </a:prstGeom>
          <a:noFill/>
          <a:ln w="12700" cap="flat">
            <a:noFill/>
            <a:miter lim="800000"/>
            <a:headEnd type="none" w="med" len="med"/>
            <a:tailEnd type="none" w="med" len="med"/>
          </a:ln>
        </p:spPr>
        <p:txBody>
          <a:bodyPr lIns="0" tIns="0" rIns="0" bIns="0" anchor="ctr"/>
          <a:lstStyle/>
          <a:p>
            <a:r>
              <a:rPr lang="en-US" sz="2400" dirty="0">
                <a:solidFill>
                  <a:schemeClr val="tx1"/>
                </a:solidFill>
                <a:ea typeface="Bradley Hand ITC TT-Bold" charset="0"/>
                <a:cs typeface="Bradley Hand ITC TT-Bold" charset="0"/>
              </a:rPr>
              <a:t>CHINA : +220 %</a:t>
            </a:r>
          </a:p>
          <a:p>
            <a:r>
              <a:rPr lang="en-US" dirty="0">
                <a:solidFill>
                  <a:schemeClr val="tx1"/>
                </a:solidFill>
                <a:ea typeface="Bradley Hand ITC TT-Bold" charset="0"/>
                <a:cs typeface="Bradley Hand ITC TT-Bold" charset="0"/>
              </a:rPr>
              <a:t>(200-250)</a:t>
            </a:r>
            <a:endParaRPr lang="en-US" sz="2100" dirty="0">
              <a:solidFill>
                <a:schemeClr val="tx1"/>
              </a:solidFill>
              <a:ea typeface="Bradley Hand ITC TT-Bold" charset="0"/>
              <a:cs typeface="Bradley Hand ITC TT-Bold" charset="0"/>
            </a:endParaRPr>
          </a:p>
        </p:txBody>
      </p:sp>
      <p:sp>
        <p:nvSpPr>
          <p:cNvPr id="8" name="Line 5"/>
          <p:cNvSpPr>
            <a:spLocks noChangeShapeType="1"/>
          </p:cNvSpPr>
          <p:nvPr/>
        </p:nvSpPr>
        <p:spPr bwMode="auto">
          <a:xfrm rot="10800000" flipH="1">
            <a:off x="4572002" y="2348881"/>
            <a:ext cx="2201863" cy="1320800"/>
          </a:xfrm>
          <a:prstGeom prst="line">
            <a:avLst/>
          </a:prstGeom>
          <a:noFill/>
          <a:ln w="12700" cap="flat">
            <a:solidFill>
              <a:srgbClr val="4B4B4B"/>
            </a:solidFill>
            <a:prstDash val="solid"/>
            <a:miter lim="800000"/>
            <a:headEnd type="stealth" w="med" len="med"/>
            <a:tailEnd type="none" w="med" len="med"/>
          </a:ln>
        </p:spPr>
        <p:txBody>
          <a:bodyPr lIns="0" tIns="0" rIns="0" bIns="0"/>
          <a:lstStyle/>
          <a:p>
            <a:endParaRPr lang="nl-BE"/>
          </a:p>
        </p:txBody>
      </p:sp>
      <p:sp>
        <p:nvSpPr>
          <p:cNvPr id="9" name="Rectangle 6"/>
          <p:cNvSpPr>
            <a:spLocks/>
          </p:cNvSpPr>
          <p:nvPr/>
        </p:nvSpPr>
        <p:spPr bwMode="auto">
          <a:xfrm>
            <a:off x="6444208" y="2204865"/>
            <a:ext cx="2088232" cy="936104"/>
          </a:xfrm>
          <a:prstGeom prst="rect">
            <a:avLst/>
          </a:prstGeom>
          <a:noFill/>
          <a:ln w="12700" cap="flat">
            <a:noFill/>
            <a:miter lim="800000"/>
            <a:headEnd type="none" w="med" len="med"/>
            <a:tailEnd type="none" w="med" len="med"/>
          </a:ln>
        </p:spPr>
        <p:txBody>
          <a:bodyPr lIns="0" tIns="0" rIns="0" bIns="0" anchor="ctr"/>
          <a:lstStyle/>
          <a:p>
            <a:r>
              <a:rPr lang="en-US" sz="2400" dirty="0">
                <a:solidFill>
                  <a:schemeClr val="tx1"/>
                </a:solidFill>
                <a:ea typeface="Bradley Hand ITC TT-Bold" charset="0"/>
                <a:cs typeface="Bradley Hand ITC TT-Bold" charset="0"/>
              </a:rPr>
              <a:t>AFRIKA : +85 %</a:t>
            </a:r>
          </a:p>
          <a:p>
            <a:r>
              <a:rPr lang="en-US" sz="2100" dirty="0">
                <a:solidFill>
                  <a:schemeClr val="tx1"/>
                </a:solidFill>
                <a:ea typeface="Bradley Hand ITC TT-Bold" charset="0"/>
                <a:cs typeface="Bradley Hand ITC TT-Bold" charset="0"/>
              </a:rPr>
              <a:t>(60-100)</a:t>
            </a:r>
          </a:p>
        </p:txBody>
      </p:sp>
      <p:sp>
        <p:nvSpPr>
          <p:cNvPr id="10" name="Line 7"/>
          <p:cNvSpPr>
            <a:spLocks noChangeShapeType="1"/>
          </p:cNvSpPr>
          <p:nvPr/>
        </p:nvSpPr>
        <p:spPr bwMode="auto">
          <a:xfrm rot="10800000" flipH="1">
            <a:off x="4427986" y="1772816"/>
            <a:ext cx="2303463" cy="1066800"/>
          </a:xfrm>
          <a:prstGeom prst="line">
            <a:avLst/>
          </a:prstGeom>
          <a:noFill/>
          <a:ln w="12700" cap="flat">
            <a:solidFill>
              <a:srgbClr val="4B4B4B"/>
            </a:solidFill>
            <a:prstDash val="solid"/>
            <a:miter lim="800000"/>
            <a:headEnd type="stealth" w="med" len="med"/>
            <a:tailEnd type="none" w="med" len="med"/>
          </a:ln>
        </p:spPr>
        <p:txBody>
          <a:bodyPr lIns="0" tIns="0" rIns="0" bIns="0"/>
          <a:lstStyle/>
          <a:p>
            <a:endParaRPr lang="nl-BE"/>
          </a:p>
        </p:txBody>
      </p:sp>
      <p:sp>
        <p:nvSpPr>
          <p:cNvPr id="11" name="Oval 8"/>
          <p:cNvSpPr>
            <a:spLocks/>
          </p:cNvSpPr>
          <p:nvPr/>
        </p:nvSpPr>
        <p:spPr bwMode="auto">
          <a:xfrm>
            <a:off x="5508104" y="4149080"/>
            <a:ext cx="3384376" cy="2592288"/>
          </a:xfrm>
          <a:prstGeom prst="ellipse">
            <a:avLst/>
          </a:prstGeom>
          <a:noFill/>
          <a:ln w="50800" cap="flat">
            <a:solidFill>
              <a:srgbClr val="CC3300"/>
            </a:solidFill>
            <a:prstDash val="solid"/>
            <a:miter lim="800000"/>
            <a:headEnd type="none" w="med" len="med"/>
            <a:tailEnd type="none" w="med" len="med"/>
          </a:ln>
        </p:spPr>
        <p:txBody>
          <a:bodyPr lIns="0" tIns="0" rIns="0" bIns="0"/>
          <a:lstStyle/>
          <a:p>
            <a:endParaRPr lang="nl-BE"/>
          </a:p>
        </p:txBody>
      </p:sp>
      <p:sp>
        <p:nvSpPr>
          <p:cNvPr id="6" name="Rectangle 3"/>
          <p:cNvSpPr>
            <a:spLocks/>
          </p:cNvSpPr>
          <p:nvPr/>
        </p:nvSpPr>
        <p:spPr bwMode="auto">
          <a:xfrm>
            <a:off x="6444208" y="4293097"/>
            <a:ext cx="2448272" cy="2016224"/>
          </a:xfrm>
          <a:prstGeom prst="rect">
            <a:avLst/>
          </a:prstGeom>
          <a:noFill/>
          <a:ln w="12700" cap="flat">
            <a:noFill/>
            <a:miter lim="800000"/>
            <a:headEnd type="none" w="med" len="med"/>
            <a:tailEnd type="none" w="med" len="med"/>
          </a:ln>
        </p:spPr>
        <p:txBody>
          <a:bodyPr lIns="0" tIns="0" rIns="0" bIns="0" anchor="ctr"/>
          <a:lstStyle/>
          <a:p>
            <a:pPr algn="l"/>
            <a:endParaRPr lang="en-US" sz="2000" dirty="0" smtClean="0">
              <a:solidFill>
                <a:schemeClr val="tx1"/>
              </a:solidFill>
              <a:ea typeface="Bradley Hand ITC TT-Bold" charset="0"/>
              <a:cs typeface="Bradley Hand ITC TT-Bold" charset="0"/>
            </a:endParaRPr>
          </a:p>
          <a:p>
            <a:pPr algn="l"/>
            <a:r>
              <a:rPr lang="en-US" sz="2000" dirty="0" smtClean="0">
                <a:solidFill>
                  <a:schemeClr val="tx1"/>
                </a:solidFill>
                <a:ea typeface="Bradley Hand ITC TT-Bold" charset="0"/>
                <a:cs typeface="Bradley Hand ITC TT-Bold" charset="0"/>
              </a:rPr>
              <a:t>± </a:t>
            </a:r>
            <a:r>
              <a:rPr lang="en-US" sz="2000" dirty="0">
                <a:solidFill>
                  <a:schemeClr val="tx1"/>
                </a:solidFill>
                <a:ea typeface="Bradley Hand ITC TT-Bold" charset="0"/>
                <a:cs typeface="Bradley Hand ITC TT-Bold" charset="0"/>
              </a:rPr>
              <a:t>JUISTE ANTWOORDEN :</a:t>
            </a:r>
          </a:p>
          <a:p>
            <a:pPr algn="l"/>
            <a:endParaRPr lang="en-US" sz="2000" dirty="0">
              <a:solidFill>
                <a:schemeClr val="tx1"/>
              </a:solidFill>
              <a:ea typeface="Bradley Hand ITC TT-Bold" charset="0"/>
              <a:cs typeface="Bradley Hand ITC TT-Bold" charset="0"/>
            </a:endParaRPr>
          </a:p>
          <a:p>
            <a:pPr algn="l"/>
            <a:r>
              <a:rPr lang="en-US" sz="2000" dirty="0">
                <a:solidFill>
                  <a:schemeClr val="tx1"/>
                </a:solidFill>
                <a:ea typeface="Bradley Hand ITC TT-Bold" charset="0"/>
                <a:cs typeface="Bradley Hand ITC TT-Bold" charset="0"/>
              </a:rPr>
              <a:t>ASO : 35 - 39 %</a:t>
            </a:r>
          </a:p>
          <a:p>
            <a:pPr algn="l"/>
            <a:r>
              <a:rPr lang="en-US" sz="2000" dirty="0">
                <a:solidFill>
                  <a:schemeClr val="tx1"/>
                </a:solidFill>
                <a:ea typeface="Bradley Hand ITC TT-Bold" charset="0"/>
                <a:cs typeface="Bradley Hand ITC TT-Bold" charset="0"/>
              </a:rPr>
              <a:t>TSO : 14 - 18 %</a:t>
            </a:r>
          </a:p>
          <a:p>
            <a:pPr algn="l"/>
            <a:r>
              <a:rPr lang="en-US" sz="2000" dirty="0">
                <a:solidFill>
                  <a:schemeClr val="tx1"/>
                </a:solidFill>
                <a:ea typeface="Bradley Hand ITC TT-Bold" charset="0"/>
                <a:cs typeface="Bradley Hand ITC TT-Bold" charset="0"/>
              </a:rPr>
              <a:t>BSO : 6 - 10 %</a:t>
            </a:r>
          </a:p>
        </p:txBody>
      </p:sp>
      <p:sp>
        <p:nvSpPr>
          <p:cNvPr id="12" name="Tijdelijke aanduiding voor voettekst 1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107504" y="260649"/>
            <a:ext cx="8856984" cy="6336704"/>
          </a:xfrm>
        </p:spPr>
        <p:style>
          <a:lnRef idx="1">
            <a:schemeClr val="accent4"/>
          </a:lnRef>
          <a:fillRef idx="2">
            <a:schemeClr val="accent4"/>
          </a:fillRef>
          <a:effectRef idx="1">
            <a:schemeClr val="accent4"/>
          </a:effectRef>
          <a:fontRef idx="minor">
            <a:schemeClr val="dk1"/>
          </a:fontRef>
        </p:style>
        <p:txBody>
          <a:bodyPr>
            <a:normAutofit/>
          </a:bodyPr>
          <a:lstStyle/>
          <a:p>
            <a:r>
              <a:rPr lang="nl-BE" dirty="0" smtClean="0"/>
              <a:t>minder </a:t>
            </a:r>
            <a:r>
              <a:rPr lang="nl-BE" dirty="0"/>
              <a:t>dan één leerling op vier </a:t>
            </a:r>
            <a:r>
              <a:rPr lang="nl-BE" dirty="0" smtClean="0"/>
              <a:t>is op </a:t>
            </a:r>
            <a:r>
              <a:rPr lang="nl-BE" dirty="0"/>
              <a:t>het einde van het </a:t>
            </a:r>
            <a:r>
              <a:rPr lang="nl-BE" dirty="0" err="1" smtClean="0"/>
              <a:t>s.o.in</a:t>
            </a:r>
            <a:r>
              <a:rPr lang="nl-BE" dirty="0" smtClean="0"/>
              <a:t> </a:t>
            </a:r>
            <a:r>
              <a:rPr lang="nl-BE" dirty="0"/>
              <a:t>staat om een grafiek met groei-indexen en percentages te </a:t>
            </a:r>
            <a:r>
              <a:rPr lang="nl-BE" dirty="0" smtClean="0"/>
              <a:t>interpreteren</a:t>
            </a:r>
          </a:p>
          <a:p>
            <a:r>
              <a:rPr lang="nl-BE" dirty="0"/>
              <a:t>i</a:t>
            </a:r>
            <a:r>
              <a:rPr lang="nl-BE" dirty="0" smtClean="0"/>
              <a:t>n </a:t>
            </a:r>
            <a:r>
              <a:rPr lang="nl-BE" dirty="0"/>
              <a:t>het </a:t>
            </a:r>
            <a:r>
              <a:rPr lang="nl-BE" dirty="0" smtClean="0"/>
              <a:t>bso valt </a:t>
            </a:r>
            <a:r>
              <a:rPr lang="nl-BE" dirty="0"/>
              <a:t>men terug op minder dan </a:t>
            </a:r>
            <a:r>
              <a:rPr lang="nl-BE" dirty="0" smtClean="0"/>
              <a:t>10 % </a:t>
            </a:r>
            <a:r>
              <a:rPr lang="nl-BE" dirty="0"/>
              <a:t>goede </a:t>
            </a:r>
            <a:r>
              <a:rPr lang="nl-BE" dirty="0" smtClean="0"/>
              <a:t>antwoorden </a:t>
            </a:r>
          </a:p>
          <a:p>
            <a:r>
              <a:rPr lang="nl-BE" dirty="0" smtClean="0"/>
              <a:t>drie </a:t>
            </a:r>
            <a:r>
              <a:rPr lang="nl-BE" dirty="0"/>
              <a:t>vierde van </a:t>
            </a:r>
            <a:r>
              <a:rPr lang="nl-BE" dirty="0" smtClean="0"/>
              <a:t>de leerlingen </a:t>
            </a:r>
            <a:r>
              <a:rPr lang="nl-BE" dirty="0"/>
              <a:t>(in het beroepsonderwijs 82 %) </a:t>
            </a:r>
            <a:r>
              <a:rPr lang="nl-BE" dirty="0" smtClean="0"/>
              <a:t>besluiten dat </a:t>
            </a:r>
            <a:r>
              <a:rPr lang="nl-BE" dirty="0"/>
              <a:t>India en China de landen zijn die </a:t>
            </a:r>
            <a:r>
              <a:rPr lang="nl-BE" dirty="0" smtClean="0"/>
              <a:t>het meest </a:t>
            </a:r>
            <a:r>
              <a:rPr lang="nl-BE" dirty="0"/>
              <a:t>CO2 </a:t>
            </a:r>
            <a:r>
              <a:rPr lang="nl-BE" dirty="0" smtClean="0"/>
              <a:t>uitstoten</a:t>
            </a:r>
          </a:p>
          <a:p>
            <a:r>
              <a:rPr lang="nl-BE" dirty="0" smtClean="0"/>
              <a:t>de </a:t>
            </a:r>
            <a:r>
              <a:rPr lang="nl-BE" dirty="0"/>
              <a:t>helft van de leerlingen denkt dat “Europa en de VS </a:t>
            </a:r>
            <a:r>
              <a:rPr lang="nl-BE" dirty="0" smtClean="0"/>
              <a:t>drie keer </a:t>
            </a:r>
            <a:r>
              <a:rPr lang="nl-BE" dirty="0"/>
              <a:t>minder CO2 uitstoten dan China en India</a:t>
            </a:r>
            <a:r>
              <a:rPr lang="nl-BE" dirty="0" smtClean="0"/>
              <a:t>” </a:t>
            </a:r>
          </a:p>
        </p:txBody>
      </p:sp>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BE" dirty="0"/>
          </a:p>
        </p:txBody>
      </p:sp>
      <p:pic>
        <p:nvPicPr>
          <p:cNvPr id="4" name="Tijdelijke aanduiding voor inhoud 3" descr="daklozen5.jpg"/>
          <p:cNvPicPr>
            <a:picLocks noGrp="1" noChangeAspect="1"/>
          </p:cNvPicPr>
          <p:nvPr>
            <p:ph type="pic" idx="1"/>
          </p:nvPr>
        </p:nvPicPr>
        <p:blipFill>
          <a:blip r:embed="rId2" cstate="print"/>
          <a:srcRect l="5556" r="5556"/>
          <a:stretch>
            <a:fillRect/>
          </a:stretch>
        </p:blipFill>
        <p:spPr>
          <a:xfrm>
            <a:off x="1259632" y="213283"/>
            <a:ext cx="7272808" cy="5303949"/>
          </a:xfrm>
        </p:spPr>
      </p:pic>
      <p:sp>
        <p:nvSpPr>
          <p:cNvPr id="5" name="Tijdelijke aanduiding voor tekst 4"/>
          <p:cNvSpPr>
            <a:spLocks noGrp="1"/>
          </p:cNvSpPr>
          <p:nvPr>
            <p:ph type="body" sz="half" idx="2"/>
          </p:nvPr>
        </p:nvSpPr>
        <p:spPr>
          <a:xfrm>
            <a:off x="0" y="4509120"/>
            <a:ext cx="9144000" cy="1663080"/>
          </a:xfrm>
        </p:spPr>
        <p:txBody>
          <a:bodyPr>
            <a:noAutofit/>
          </a:bodyPr>
          <a:lstStyle/>
          <a:p>
            <a:r>
              <a:rPr lang="nl-BE" sz="4800" b="1" dirty="0" smtClean="0"/>
              <a:t>Sociale toestanden begrijpen… loonverschillen in ons eigen land…</a:t>
            </a:r>
            <a:endParaRPr lang="nl-BE" sz="4800" b="1" dirty="0"/>
          </a:p>
        </p:txBody>
      </p:sp>
      <p:sp>
        <p:nvSpPr>
          <p:cNvPr id="3" name="Tijdelijke aanduiding voor voettekst 2"/>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755576" y="548681"/>
            <a:ext cx="8136904" cy="6093975"/>
          </a:xfrm>
          <a:prstGeom prst="rect">
            <a:avLst/>
          </a:prstGeom>
        </p:spPr>
        <p:txBody>
          <a:bodyPr wrap="square">
            <a:spAutoFit/>
          </a:bodyPr>
          <a:lstStyle/>
          <a:p>
            <a:pPr>
              <a:buNone/>
            </a:pPr>
            <a:r>
              <a:rPr lang="nl-BE" sz="3600" dirty="0" smtClean="0"/>
              <a:t>Vraag 18: </a:t>
            </a:r>
            <a:r>
              <a:rPr lang="nl-BE" sz="3600" i="1" dirty="0" smtClean="0"/>
              <a:t>“Hoeveel bedraagt het gemiddelde inkomen van een gezin dat deel uitmaakt van de 10% armste gezinnen (en) een gezin dat behoort tot de 10 % rijkste gezinnen?”</a:t>
            </a:r>
          </a:p>
          <a:p>
            <a:pPr>
              <a:buNone/>
            </a:pPr>
            <a:endParaRPr lang="nl-BE" i="1" dirty="0" smtClean="0"/>
          </a:p>
          <a:p>
            <a:pPr>
              <a:buFont typeface="Wingdings" pitchFamily="2" charset="2"/>
              <a:buChar char="q"/>
            </a:pPr>
            <a:r>
              <a:rPr lang="en-GB" sz="3200" dirty="0" smtClean="0">
                <a:solidFill>
                  <a:schemeClr val="accent4">
                    <a:lumMod val="75000"/>
                  </a:schemeClr>
                </a:solidFill>
              </a:rPr>
              <a:t>  13 tot 28 % </a:t>
            </a:r>
            <a:r>
              <a:rPr lang="en-GB" sz="3200" dirty="0" err="1" smtClean="0">
                <a:solidFill>
                  <a:schemeClr val="accent4">
                    <a:lumMod val="75000"/>
                  </a:schemeClr>
                </a:solidFill>
              </a:rPr>
              <a:t>heeft</a:t>
            </a:r>
            <a:r>
              <a:rPr lang="en-GB" sz="3200" dirty="0" smtClean="0">
                <a:solidFill>
                  <a:schemeClr val="accent4">
                    <a:lumMod val="75000"/>
                  </a:schemeClr>
                </a:solidFill>
              </a:rPr>
              <a:t> </a:t>
            </a:r>
            <a:r>
              <a:rPr lang="en-GB" sz="3200" dirty="0" err="1" smtClean="0">
                <a:solidFill>
                  <a:schemeClr val="accent4">
                    <a:lumMod val="75000"/>
                  </a:schemeClr>
                </a:solidFill>
              </a:rPr>
              <a:t>een</a:t>
            </a:r>
            <a:r>
              <a:rPr lang="en-GB" sz="3200" dirty="0" smtClean="0">
                <a:solidFill>
                  <a:schemeClr val="accent4">
                    <a:lumMod val="75000"/>
                  </a:schemeClr>
                </a:solidFill>
              </a:rPr>
              <a:t> min of </a:t>
            </a:r>
            <a:r>
              <a:rPr lang="en-GB" sz="3200" dirty="0" err="1" smtClean="0">
                <a:solidFill>
                  <a:schemeClr val="accent4">
                    <a:lumMod val="75000"/>
                  </a:schemeClr>
                </a:solidFill>
              </a:rPr>
              <a:t>meer</a:t>
            </a:r>
            <a:r>
              <a:rPr lang="en-GB" sz="3200" dirty="0" smtClean="0">
                <a:solidFill>
                  <a:schemeClr val="accent4">
                    <a:lumMod val="75000"/>
                  </a:schemeClr>
                </a:solidFill>
              </a:rPr>
              <a:t> </a:t>
            </a:r>
            <a:r>
              <a:rPr lang="en-GB" sz="3200" dirty="0" err="1" smtClean="0">
                <a:solidFill>
                  <a:schemeClr val="accent4">
                    <a:lumMod val="75000"/>
                  </a:schemeClr>
                </a:solidFill>
              </a:rPr>
              <a:t>realistische</a:t>
            </a:r>
            <a:r>
              <a:rPr lang="en-GB" sz="3200" dirty="0" smtClean="0">
                <a:solidFill>
                  <a:schemeClr val="accent4">
                    <a:lumMod val="75000"/>
                  </a:schemeClr>
                </a:solidFill>
              </a:rPr>
              <a:t> </a:t>
            </a:r>
            <a:r>
              <a:rPr lang="en-GB" sz="3200" dirty="0" err="1" smtClean="0">
                <a:solidFill>
                  <a:schemeClr val="accent4">
                    <a:lumMod val="75000"/>
                  </a:schemeClr>
                </a:solidFill>
              </a:rPr>
              <a:t>visie</a:t>
            </a:r>
            <a:r>
              <a:rPr lang="en-GB" sz="3200" dirty="0" smtClean="0">
                <a:solidFill>
                  <a:schemeClr val="accent4">
                    <a:lumMod val="75000"/>
                  </a:schemeClr>
                </a:solidFill>
              </a:rPr>
              <a:t> op de </a:t>
            </a:r>
            <a:r>
              <a:rPr lang="en-GB" sz="3200" dirty="0" err="1" smtClean="0">
                <a:solidFill>
                  <a:schemeClr val="accent4">
                    <a:lumMod val="75000"/>
                  </a:schemeClr>
                </a:solidFill>
              </a:rPr>
              <a:t>sociale</a:t>
            </a:r>
            <a:r>
              <a:rPr lang="en-GB" sz="3200" dirty="0" smtClean="0">
                <a:solidFill>
                  <a:schemeClr val="accent4">
                    <a:lumMod val="75000"/>
                  </a:schemeClr>
                </a:solidFill>
              </a:rPr>
              <a:t> </a:t>
            </a:r>
            <a:r>
              <a:rPr lang="en-GB" sz="3200" dirty="0" err="1" smtClean="0">
                <a:solidFill>
                  <a:schemeClr val="accent4">
                    <a:lumMod val="75000"/>
                  </a:schemeClr>
                </a:solidFill>
              </a:rPr>
              <a:t>verhoudingen</a:t>
            </a:r>
            <a:endParaRPr lang="en-GB" sz="3200" dirty="0" smtClean="0">
              <a:solidFill>
                <a:schemeClr val="accent4">
                  <a:lumMod val="75000"/>
                </a:schemeClr>
              </a:solidFill>
            </a:endParaRPr>
          </a:p>
          <a:p>
            <a:pPr lvl="0">
              <a:buFont typeface="Wingdings" pitchFamily="2" charset="2"/>
              <a:buChar char="q"/>
            </a:pPr>
            <a:r>
              <a:rPr lang="en-GB" sz="3200" dirty="0" smtClean="0">
                <a:solidFill>
                  <a:schemeClr val="accent4">
                    <a:lumMod val="75000"/>
                  </a:schemeClr>
                </a:solidFill>
              </a:rPr>
              <a:t>  10 % </a:t>
            </a:r>
            <a:r>
              <a:rPr lang="en-GB" sz="3200" dirty="0" err="1" smtClean="0">
                <a:solidFill>
                  <a:schemeClr val="accent4">
                    <a:lumMod val="75000"/>
                  </a:schemeClr>
                </a:solidFill>
              </a:rPr>
              <a:t>heeft</a:t>
            </a:r>
            <a:r>
              <a:rPr lang="en-GB" sz="3200" dirty="0" smtClean="0">
                <a:solidFill>
                  <a:schemeClr val="accent4">
                    <a:lumMod val="75000"/>
                  </a:schemeClr>
                </a:solidFill>
              </a:rPr>
              <a:t> </a:t>
            </a:r>
            <a:r>
              <a:rPr lang="en-GB" sz="3200" dirty="0" err="1" smtClean="0">
                <a:solidFill>
                  <a:schemeClr val="accent4">
                    <a:lumMod val="75000"/>
                  </a:schemeClr>
                </a:solidFill>
              </a:rPr>
              <a:t>geen</a:t>
            </a:r>
            <a:r>
              <a:rPr lang="en-GB" sz="3200" dirty="0" smtClean="0">
                <a:solidFill>
                  <a:schemeClr val="accent4">
                    <a:lumMod val="75000"/>
                  </a:schemeClr>
                </a:solidFill>
              </a:rPr>
              <a:t> </a:t>
            </a:r>
            <a:r>
              <a:rPr lang="en-GB" sz="3200" dirty="0" err="1" smtClean="0">
                <a:solidFill>
                  <a:schemeClr val="accent4">
                    <a:lumMod val="75000"/>
                  </a:schemeClr>
                </a:solidFill>
              </a:rPr>
              <a:t>mening</a:t>
            </a:r>
            <a:endParaRPr lang="en-GB" sz="3200" dirty="0" smtClean="0">
              <a:solidFill>
                <a:schemeClr val="accent4">
                  <a:lumMod val="75000"/>
                </a:schemeClr>
              </a:solidFill>
            </a:endParaRPr>
          </a:p>
          <a:p>
            <a:pPr lvl="0">
              <a:buFont typeface="Wingdings" pitchFamily="2" charset="2"/>
              <a:buChar char="q"/>
            </a:pPr>
            <a:r>
              <a:rPr lang="en-GB" sz="3200" dirty="0" smtClean="0">
                <a:solidFill>
                  <a:schemeClr val="accent4">
                    <a:lumMod val="75000"/>
                  </a:schemeClr>
                </a:solidFill>
              </a:rPr>
              <a:t>  20 tot 25 % </a:t>
            </a:r>
            <a:r>
              <a:rPr lang="en-GB" sz="3200" dirty="0" err="1" smtClean="0">
                <a:solidFill>
                  <a:schemeClr val="accent4">
                    <a:lumMod val="75000"/>
                  </a:schemeClr>
                </a:solidFill>
              </a:rPr>
              <a:t>geeft</a:t>
            </a:r>
            <a:r>
              <a:rPr lang="en-GB" sz="3200" dirty="0" smtClean="0">
                <a:solidFill>
                  <a:schemeClr val="accent4">
                    <a:lumMod val="75000"/>
                  </a:schemeClr>
                </a:solidFill>
              </a:rPr>
              <a:t> </a:t>
            </a:r>
            <a:r>
              <a:rPr lang="en-GB" sz="3200" dirty="0" err="1" smtClean="0">
                <a:solidFill>
                  <a:schemeClr val="accent4">
                    <a:lumMod val="75000"/>
                  </a:schemeClr>
                </a:solidFill>
              </a:rPr>
              <a:t>incoherente</a:t>
            </a:r>
            <a:r>
              <a:rPr lang="en-GB" sz="3200" dirty="0" smtClean="0">
                <a:solidFill>
                  <a:schemeClr val="accent4">
                    <a:lumMod val="75000"/>
                  </a:schemeClr>
                </a:solidFill>
              </a:rPr>
              <a:t> </a:t>
            </a:r>
            <a:r>
              <a:rPr lang="en-GB" sz="3200" dirty="0" err="1" smtClean="0">
                <a:solidFill>
                  <a:schemeClr val="accent4">
                    <a:lumMod val="75000"/>
                  </a:schemeClr>
                </a:solidFill>
              </a:rPr>
              <a:t>antwoorden</a:t>
            </a:r>
            <a:endParaRPr lang="en-GB" sz="3200" dirty="0" smtClean="0">
              <a:solidFill>
                <a:schemeClr val="accent4">
                  <a:lumMod val="75000"/>
                </a:schemeClr>
              </a:solidFill>
            </a:endParaRPr>
          </a:p>
          <a:p>
            <a:pPr lvl="0">
              <a:buFont typeface="Wingdings" pitchFamily="2" charset="2"/>
              <a:buChar char="q"/>
            </a:pPr>
            <a:r>
              <a:rPr lang="en-GB" sz="3200" dirty="0" smtClean="0">
                <a:solidFill>
                  <a:schemeClr val="accent4">
                    <a:lumMod val="75000"/>
                  </a:schemeClr>
                </a:solidFill>
              </a:rPr>
              <a:t>  </a:t>
            </a:r>
            <a:r>
              <a:rPr lang="en-GB" sz="3200" b="1" dirty="0" smtClean="0">
                <a:solidFill>
                  <a:schemeClr val="accent4">
                    <a:lumMod val="75000"/>
                  </a:schemeClr>
                </a:solidFill>
              </a:rPr>
              <a:t>40 tot 50 % </a:t>
            </a:r>
            <a:r>
              <a:rPr lang="en-GB" sz="3200" b="1" dirty="0" err="1" smtClean="0">
                <a:solidFill>
                  <a:schemeClr val="accent4">
                    <a:lumMod val="75000"/>
                  </a:schemeClr>
                </a:solidFill>
              </a:rPr>
              <a:t>onderschat</a:t>
            </a:r>
            <a:r>
              <a:rPr lang="en-GB" sz="3200" b="1" dirty="0" smtClean="0">
                <a:solidFill>
                  <a:schemeClr val="accent4">
                    <a:lumMod val="75000"/>
                  </a:schemeClr>
                </a:solidFill>
              </a:rPr>
              <a:t> de </a:t>
            </a:r>
            <a:r>
              <a:rPr lang="en-GB" sz="3200" b="1" dirty="0" err="1" smtClean="0">
                <a:solidFill>
                  <a:schemeClr val="accent4">
                    <a:lumMod val="75000"/>
                  </a:schemeClr>
                </a:solidFill>
              </a:rPr>
              <a:t>sociale</a:t>
            </a:r>
            <a:r>
              <a:rPr lang="en-GB" sz="3200" b="1" dirty="0" smtClean="0">
                <a:solidFill>
                  <a:schemeClr val="accent4">
                    <a:lumMod val="75000"/>
                  </a:schemeClr>
                </a:solidFill>
              </a:rPr>
              <a:t> </a:t>
            </a:r>
            <a:r>
              <a:rPr lang="en-GB" sz="3200" b="1" dirty="0" err="1" smtClean="0">
                <a:solidFill>
                  <a:schemeClr val="accent4">
                    <a:lumMod val="75000"/>
                  </a:schemeClr>
                </a:solidFill>
              </a:rPr>
              <a:t>ongelijkheid</a:t>
            </a:r>
            <a:endParaRPr lang="nl-BE" sz="3200" b="1" dirty="0">
              <a:solidFill>
                <a:schemeClr val="accent4">
                  <a:lumMod val="75000"/>
                </a:schemeClr>
              </a:solidFill>
            </a:endParaRPr>
          </a:p>
        </p:txBody>
      </p:sp>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P1040730.JPG"/>
          <p:cNvPicPr>
            <a:picLocks noChangeAspect="1"/>
          </p:cNvPicPr>
          <p:nvPr/>
        </p:nvPicPr>
        <p:blipFill>
          <a:blip r:embed="rId2" cstate="print"/>
          <a:stretch>
            <a:fillRect/>
          </a:stretch>
        </p:blipFill>
        <p:spPr>
          <a:xfrm>
            <a:off x="251520" y="246615"/>
            <a:ext cx="8778661" cy="6422746"/>
          </a:xfrm>
          <a:prstGeom prst="rect">
            <a:avLst/>
          </a:prstGeom>
        </p:spPr>
      </p:pic>
      <p:sp>
        <p:nvSpPr>
          <p:cNvPr id="2" name="Titel 1"/>
          <p:cNvSpPr>
            <a:spLocks noGrp="1"/>
          </p:cNvSpPr>
          <p:nvPr>
            <p:ph type="title"/>
          </p:nvPr>
        </p:nvSpPr>
        <p:spPr/>
        <p:txBody>
          <a:bodyPr/>
          <a:lstStyle/>
          <a:p>
            <a:r>
              <a:rPr lang="nl-BE" dirty="0" err="1" smtClean="0">
                <a:solidFill>
                  <a:schemeClr val="bg1"/>
                </a:solidFill>
              </a:rPr>
              <a:t>Noord-Zuidverhoudingen</a:t>
            </a:r>
            <a:endParaRPr lang="nl-BE" dirty="0">
              <a:solidFill>
                <a:schemeClr val="bg1"/>
              </a:solidFill>
            </a:endParaRPr>
          </a:p>
        </p:txBody>
      </p:sp>
      <p:sp>
        <p:nvSpPr>
          <p:cNvPr id="4" name="Tijdelijke aanduiding voor voettekst 3"/>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23528" y="764704"/>
            <a:ext cx="8208912" cy="4639733"/>
          </a:xfrm>
          <a:prstGeom prst="rect">
            <a:avLst/>
          </a:prstGeom>
        </p:spPr>
        <p:txBody>
          <a:bodyPr wrap="square">
            <a:spAutoFit/>
          </a:bodyPr>
          <a:lstStyle/>
          <a:p>
            <a:pPr algn="ctr"/>
            <a:r>
              <a:rPr lang="en-US" sz="3600" dirty="0" err="1" smtClean="0"/>
              <a:t>Gemiddeld</a:t>
            </a:r>
            <a:r>
              <a:rPr lang="en-US" sz="3600" dirty="0" smtClean="0"/>
              <a:t> </a:t>
            </a:r>
            <a:r>
              <a:rPr lang="en-US" sz="3600" dirty="0" smtClean="0">
                <a:solidFill>
                  <a:srgbClr val="FF0000"/>
                </a:solidFill>
              </a:rPr>
              <a:t>ONDERSCHATTEN</a:t>
            </a:r>
            <a:r>
              <a:rPr lang="en-US" sz="3600" dirty="0" smtClean="0"/>
              <a:t> de </a:t>
            </a:r>
            <a:r>
              <a:rPr lang="en-US" sz="3600" dirty="0" err="1" smtClean="0"/>
              <a:t>leerlingen</a:t>
            </a:r>
            <a:r>
              <a:rPr lang="en-US" sz="3600" dirty="0" smtClean="0"/>
              <a:t> </a:t>
            </a:r>
            <a:r>
              <a:rPr lang="en-US" sz="3600" b="1" dirty="0" smtClean="0">
                <a:solidFill>
                  <a:srgbClr val="FF0000"/>
                </a:solidFill>
              </a:rPr>
              <a:t>het </a:t>
            </a:r>
            <a:r>
              <a:rPr lang="en-US" sz="3600" b="1" dirty="0" err="1" smtClean="0">
                <a:solidFill>
                  <a:srgbClr val="FF0000"/>
                </a:solidFill>
              </a:rPr>
              <a:t>verschil</a:t>
            </a:r>
            <a:r>
              <a:rPr lang="en-US" sz="3600" b="1" dirty="0" smtClean="0">
                <a:solidFill>
                  <a:srgbClr val="FF0000"/>
                </a:solidFill>
              </a:rPr>
              <a:t> in </a:t>
            </a:r>
            <a:r>
              <a:rPr lang="en-US" sz="3600" b="1" dirty="0" err="1" smtClean="0">
                <a:solidFill>
                  <a:srgbClr val="FF0000"/>
                </a:solidFill>
              </a:rPr>
              <a:t>rijkdom</a:t>
            </a:r>
            <a:r>
              <a:rPr lang="en-US" sz="3600" b="1" dirty="0" smtClean="0">
                <a:solidFill>
                  <a:srgbClr val="FF0000"/>
                </a:solidFill>
              </a:rPr>
              <a:t> </a:t>
            </a:r>
          </a:p>
          <a:p>
            <a:pPr algn="ctr"/>
            <a:r>
              <a:rPr lang="en-US" sz="3600" dirty="0" smtClean="0"/>
              <a:t>(</a:t>
            </a:r>
            <a:r>
              <a:rPr lang="en-US" sz="3600" dirty="0" err="1" smtClean="0"/>
              <a:t>uitgedrukt</a:t>
            </a:r>
            <a:r>
              <a:rPr lang="en-US" sz="3600" dirty="0" smtClean="0"/>
              <a:t> in </a:t>
            </a:r>
            <a:r>
              <a:rPr lang="en-US" sz="3600" dirty="0" err="1" smtClean="0"/>
              <a:t>termen</a:t>
            </a:r>
            <a:r>
              <a:rPr lang="en-US" sz="3600" dirty="0" smtClean="0"/>
              <a:t> van </a:t>
            </a:r>
            <a:r>
              <a:rPr lang="en-US" sz="3600" dirty="0" err="1" smtClean="0"/>
              <a:t>verbruik</a:t>
            </a:r>
            <a:r>
              <a:rPr lang="en-US" sz="3600" dirty="0" smtClean="0"/>
              <a:t> van petroleum)</a:t>
            </a:r>
          </a:p>
          <a:p>
            <a:endParaRPr lang="en-US" sz="3600" dirty="0" smtClean="0"/>
          </a:p>
          <a:p>
            <a:r>
              <a:rPr lang="en-US" sz="3600" dirty="0" smtClean="0"/>
              <a:t>met factor 10 </a:t>
            </a:r>
            <a:r>
              <a:rPr lang="en-US" sz="3600" dirty="0" err="1" smtClean="0"/>
              <a:t>tussen</a:t>
            </a:r>
            <a:r>
              <a:rPr lang="en-US" sz="3600" dirty="0" smtClean="0"/>
              <a:t> </a:t>
            </a:r>
            <a:r>
              <a:rPr lang="en-US" sz="3600" dirty="0" err="1" smtClean="0"/>
              <a:t>België</a:t>
            </a:r>
            <a:r>
              <a:rPr lang="en-US" sz="3600" dirty="0" smtClean="0"/>
              <a:t> en China</a:t>
            </a:r>
          </a:p>
          <a:p>
            <a:endParaRPr lang="en-US" sz="3600" dirty="0" smtClean="0"/>
          </a:p>
          <a:p>
            <a:r>
              <a:rPr lang="en-US" sz="3600" dirty="0" smtClean="0"/>
              <a:t>met factor 60 </a:t>
            </a:r>
            <a:r>
              <a:rPr lang="en-US" sz="3600" dirty="0" err="1" smtClean="0"/>
              <a:t>tussen</a:t>
            </a:r>
            <a:r>
              <a:rPr lang="en-US" sz="3600" dirty="0" smtClean="0"/>
              <a:t> </a:t>
            </a:r>
            <a:r>
              <a:rPr lang="en-US" sz="3600" dirty="0" err="1" smtClean="0"/>
              <a:t>België</a:t>
            </a:r>
            <a:r>
              <a:rPr lang="en-US" sz="3600" dirty="0" smtClean="0"/>
              <a:t> en Congo.</a:t>
            </a:r>
          </a:p>
        </p:txBody>
      </p:sp>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nl-BE" dirty="0" smtClean="0"/>
              <a:t>De democratische</a:t>
            </a:r>
            <a:br>
              <a:rPr lang="nl-BE" dirty="0" smtClean="0"/>
            </a:br>
            <a:r>
              <a:rPr lang="nl-BE" dirty="0" smtClean="0"/>
              <a:t>school is…</a:t>
            </a:r>
            <a:endParaRPr lang="nl-BE" dirty="0"/>
          </a:p>
        </p:txBody>
      </p:sp>
      <p:sp>
        <p:nvSpPr>
          <p:cNvPr id="3" name="Tijdelijke aanduiding voor inhoud 2"/>
          <p:cNvSpPr>
            <a:spLocks noGrp="1"/>
          </p:cNvSpPr>
          <p:nvPr>
            <p:ph sz="half" idx="1"/>
          </p:nvPr>
        </p:nvSpPr>
        <p:spPr>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a:noAutofit/>
          </a:bodyPr>
          <a:lstStyle/>
          <a:p>
            <a:r>
              <a:rPr lang="nl-BE" sz="3200" dirty="0" smtClean="0"/>
              <a:t>de </a:t>
            </a:r>
            <a:r>
              <a:rPr lang="nl-BE" sz="3200" dirty="0"/>
              <a:t>school die ijvert voor sociale gelijkheid op het vlak van de </a:t>
            </a:r>
            <a:r>
              <a:rPr lang="nl-BE" sz="3200" dirty="0" smtClean="0"/>
              <a:t>toegang tot </a:t>
            </a:r>
            <a:r>
              <a:rPr lang="nl-BE" sz="3200" dirty="0"/>
              <a:t>de kennis en tot een diploma </a:t>
            </a:r>
            <a:r>
              <a:rPr lang="nl-BE" sz="3200" b="1" dirty="0"/>
              <a:t>(“elke jongere</a:t>
            </a:r>
            <a:r>
              <a:rPr lang="nl-BE" sz="3200" b="1" dirty="0" smtClean="0"/>
              <a:t>”</a:t>
            </a:r>
            <a:r>
              <a:rPr lang="nl-BE" sz="3200" dirty="0" smtClean="0"/>
              <a:t>)</a:t>
            </a:r>
            <a:endParaRPr lang="nl-BE" sz="3200" dirty="0"/>
          </a:p>
        </p:txBody>
      </p:sp>
      <p:sp>
        <p:nvSpPr>
          <p:cNvPr id="4" name="Tijdelijke aanduiding voor inhoud 3"/>
          <p:cNvSpPr>
            <a:spLocks noGrp="1"/>
          </p:cNvSpPr>
          <p:nvPr>
            <p:ph sz="half" idx="2"/>
          </p:nvPr>
        </p:nvSpPr>
        <p:spPr>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a:normAutofit/>
          </a:bodyPr>
          <a:lstStyle/>
          <a:p>
            <a:r>
              <a:rPr lang="nl-BE" dirty="0" smtClean="0"/>
              <a:t>de school die borg staat voor het intellectueel instrumentarium bij het tot stand brengen van een democratische wereld </a:t>
            </a:r>
            <a:r>
              <a:rPr lang="nl-BE" b="1" dirty="0" smtClean="0"/>
              <a:t>(“de kennis en vaardigheden om de wereld te begrijpen en deel te nemen aan zijn verandering”)</a:t>
            </a:r>
            <a:endParaRPr lang="nl-BE" b="1" dirty="0"/>
          </a:p>
        </p:txBody>
      </p:sp>
      <p:sp>
        <p:nvSpPr>
          <p:cNvPr id="5" name="Tijdelijke aanduiding voor voettekst 4"/>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dino.jpg"/>
          <p:cNvPicPr>
            <a:picLocks noGrp="1" noChangeAspect="1"/>
          </p:cNvPicPr>
          <p:nvPr>
            <p:ph sz="half" idx="1"/>
          </p:nvPr>
        </p:nvPicPr>
        <p:blipFill>
          <a:blip r:embed="rId2" cstate="print"/>
          <a:stretch>
            <a:fillRect/>
          </a:stretch>
        </p:blipFill>
        <p:spPr>
          <a:xfrm>
            <a:off x="251520" y="1628801"/>
            <a:ext cx="4032448" cy="4896544"/>
          </a:xfrm>
        </p:spPr>
      </p:pic>
      <p:sp>
        <p:nvSpPr>
          <p:cNvPr id="5" name="Titel 1"/>
          <p:cNvSpPr>
            <a:spLocks noGrp="1"/>
          </p:cNvSpPr>
          <p:nvPr>
            <p:ph type="title"/>
          </p:nvPr>
        </p:nvSpPr>
        <p:spPr/>
        <p:style>
          <a:lnRef idx="3">
            <a:schemeClr val="lt1"/>
          </a:lnRef>
          <a:fillRef idx="1">
            <a:schemeClr val="dk1"/>
          </a:fillRef>
          <a:effectRef idx="1">
            <a:schemeClr val="dk1"/>
          </a:effectRef>
          <a:fontRef idx="minor">
            <a:schemeClr val="lt1"/>
          </a:fontRef>
        </p:style>
        <p:txBody>
          <a:bodyPr/>
          <a:lstStyle/>
          <a:p>
            <a:pPr algn="l"/>
            <a:r>
              <a:rPr lang="nl-BE" dirty="0" smtClean="0"/>
              <a:t>NOTIE VAN TIJD…</a:t>
            </a:r>
            <a:endParaRPr lang="nl-BE" dirty="0"/>
          </a:p>
        </p:txBody>
      </p:sp>
      <p:pic>
        <p:nvPicPr>
          <p:cNvPr id="7" name="Tijdelijke aanduiding voor inhoud 6" descr="wereldgodsdiensten.gif"/>
          <p:cNvPicPr>
            <a:picLocks noGrp="1" noChangeAspect="1"/>
          </p:cNvPicPr>
          <p:nvPr>
            <p:ph sz="half" idx="2"/>
          </p:nvPr>
        </p:nvPicPr>
        <p:blipFill>
          <a:blip r:embed="rId3" cstate="print"/>
          <a:stretch>
            <a:fillRect/>
          </a:stretch>
        </p:blipFill>
        <p:spPr>
          <a:xfrm>
            <a:off x="5364090" y="188640"/>
            <a:ext cx="2592287" cy="2736304"/>
          </a:xfrm>
        </p:spPr>
      </p:pic>
      <p:pic>
        <p:nvPicPr>
          <p:cNvPr id="8" name="Afbeelding 7" descr="stoommachine.jpg"/>
          <p:cNvPicPr>
            <a:picLocks noChangeAspect="1"/>
          </p:cNvPicPr>
          <p:nvPr/>
        </p:nvPicPr>
        <p:blipFill>
          <a:blip r:embed="rId4" cstate="print"/>
          <a:stretch>
            <a:fillRect/>
          </a:stretch>
        </p:blipFill>
        <p:spPr>
          <a:xfrm>
            <a:off x="4283968" y="3501009"/>
            <a:ext cx="4574659" cy="3139802"/>
          </a:xfrm>
          <a:prstGeom prst="rect">
            <a:avLst/>
          </a:prstGeom>
        </p:spPr>
      </p:pic>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260649"/>
            <a:ext cx="9144000" cy="6001643"/>
          </a:xfrm>
          <a:prstGeom prst="rect">
            <a:avLst/>
          </a:prstGeom>
        </p:spPr>
        <p:txBody>
          <a:bodyPr wrap="square">
            <a:spAutoFit/>
          </a:bodyPr>
          <a:lstStyle/>
          <a:p>
            <a:pPr lvl="0">
              <a:buFont typeface="Wingdings" pitchFamily="2" charset="2"/>
              <a:buChar char="§"/>
            </a:pPr>
            <a:r>
              <a:rPr lang="nl-BE" sz="3200" dirty="0" smtClean="0"/>
              <a:t>  Minder dan één op drie leerlingen kan gebeurtenissen als het ontstaan van leven op aarde of het ontstaan van de landbouw correct op een tijdas plaatsen. </a:t>
            </a:r>
          </a:p>
          <a:p>
            <a:pPr lvl="0">
              <a:buFont typeface="Wingdings" pitchFamily="2" charset="2"/>
              <a:buChar char="§"/>
            </a:pPr>
            <a:r>
              <a:rPr lang="nl-BE" sz="3200" dirty="0" smtClean="0"/>
              <a:t>  Eén leerling op twee situeert het ontstaan van de zon vóór de Big Bang. </a:t>
            </a:r>
          </a:p>
          <a:p>
            <a:pPr lvl="0">
              <a:buFont typeface="Wingdings" pitchFamily="2" charset="2"/>
              <a:buChar char="§"/>
            </a:pPr>
            <a:r>
              <a:rPr lang="nl-BE" sz="3200" dirty="0" smtClean="0"/>
              <a:t>  15 %, in bso 20 %, beweert dat er menselijk leven was ten tijde van de dinosauriërs.</a:t>
            </a:r>
          </a:p>
          <a:p>
            <a:pPr>
              <a:buFont typeface="Wingdings" pitchFamily="2" charset="2"/>
              <a:buChar char="§"/>
            </a:pPr>
            <a:r>
              <a:rPr lang="nl-BE" sz="3200" dirty="0" smtClean="0"/>
              <a:t>  Eén leerling op twee situeert het judaïsme chronologisch na het christendom. </a:t>
            </a:r>
          </a:p>
          <a:p>
            <a:pPr>
              <a:buFont typeface="Wingdings" pitchFamily="2" charset="2"/>
              <a:buChar char="§"/>
            </a:pPr>
            <a:r>
              <a:rPr lang="nl-BE" sz="3200" dirty="0" smtClean="0"/>
              <a:t>  Vier leerlingen op tien situeren de opkomst van de islam vóór het christendom. </a:t>
            </a:r>
          </a:p>
        </p:txBody>
      </p:sp>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5400" b="1" dirty="0" smtClean="0"/>
              <a:t>Kennen zij het verleden?</a:t>
            </a:r>
            <a:endParaRPr lang="nl-BE" sz="5400" b="1" dirty="0"/>
          </a:p>
        </p:txBody>
      </p:sp>
      <p:pic>
        <p:nvPicPr>
          <p:cNvPr id="6" name="Tijdelijke aanduiding voor inhoud 5" descr="slavernij.jpg"/>
          <p:cNvPicPr>
            <a:picLocks noGrp="1" noChangeAspect="1"/>
          </p:cNvPicPr>
          <p:nvPr>
            <p:ph idx="1"/>
          </p:nvPr>
        </p:nvPicPr>
        <p:blipFill>
          <a:blip r:embed="rId2" cstate="print"/>
          <a:stretch>
            <a:fillRect/>
          </a:stretch>
        </p:blipFill>
        <p:spPr>
          <a:xfrm>
            <a:off x="762000" y="1653381"/>
            <a:ext cx="7620000" cy="4419600"/>
          </a:xfrm>
        </p:spPr>
      </p:pic>
      <p:sp>
        <p:nvSpPr>
          <p:cNvPr id="3" name="Tijdelijke aanduiding voor voettekst 2"/>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79512" y="260649"/>
            <a:ext cx="8784976" cy="6209392"/>
          </a:xfrm>
          <a:prstGeom prst="rect">
            <a:avLst/>
          </a:prstGeom>
        </p:spPr>
        <p:txBody>
          <a:bodyPr wrap="square">
            <a:spAutoFit/>
          </a:bodyPr>
          <a:lstStyle/>
          <a:p>
            <a:pPr>
              <a:buFontTx/>
              <a:buBlip>
                <a:blip r:embed="rId2"/>
              </a:buBlip>
            </a:pPr>
            <a:r>
              <a:rPr lang="en-US" sz="2800" dirty="0" smtClean="0"/>
              <a:t>  </a:t>
            </a:r>
            <a:r>
              <a:rPr lang="en-US" sz="2800" b="1" dirty="0" err="1" smtClean="0"/>
              <a:t>Eén</a:t>
            </a:r>
            <a:r>
              <a:rPr lang="en-US" sz="2800" b="1" dirty="0" smtClean="0"/>
              <a:t> </a:t>
            </a:r>
            <a:r>
              <a:rPr lang="en-US" sz="2800" b="1" dirty="0" err="1" smtClean="0"/>
              <a:t>leerling</a:t>
            </a:r>
            <a:r>
              <a:rPr lang="en-US" sz="2800" b="1" dirty="0" smtClean="0"/>
              <a:t> op </a:t>
            </a:r>
            <a:r>
              <a:rPr lang="en-US" sz="2800" b="1" dirty="0" err="1" smtClean="0"/>
              <a:t>vijf</a:t>
            </a:r>
            <a:r>
              <a:rPr lang="en-US" sz="2800" b="1" dirty="0" smtClean="0"/>
              <a:t> in het ASO en </a:t>
            </a:r>
            <a:r>
              <a:rPr lang="en-US" sz="2800" b="1" dirty="0" err="1" smtClean="0"/>
              <a:t>één</a:t>
            </a:r>
            <a:r>
              <a:rPr lang="en-US" sz="2800" b="1" dirty="0" smtClean="0"/>
              <a:t> op twee in het BSO </a:t>
            </a:r>
            <a:r>
              <a:rPr lang="en-US" sz="2800" b="1" dirty="0" err="1" smtClean="0"/>
              <a:t>weet</a:t>
            </a:r>
            <a:r>
              <a:rPr lang="en-US" sz="2800" b="1" dirty="0" smtClean="0"/>
              <a:t> </a:t>
            </a:r>
            <a:r>
              <a:rPr lang="en-US" sz="2800" b="1" dirty="0" err="1" smtClean="0"/>
              <a:t>niet</a:t>
            </a:r>
            <a:r>
              <a:rPr lang="en-US" sz="2800" b="1" dirty="0" smtClean="0"/>
              <a:t> </a:t>
            </a:r>
            <a:r>
              <a:rPr lang="en-US" sz="2800" b="1" dirty="0" err="1" smtClean="0"/>
              <a:t>dat</a:t>
            </a:r>
            <a:r>
              <a:rPr lang="en-US" sz="2800" b="1" dirty="0" smtClean="0"/>
              <a:t> de </a:t>
            </a:r>
            <a:r>
              <a:rPr lang="en-US" sz="2800" b="1" dirty="0" err="1" smtClean="0"/>
              <a:t>Amerikaanse</a:t>
            </a:r>
            <a:r>
              <a:rPr lang="en-US" sz="2800" b="1" dirty="0" smtClean="0"/>
              <a:t> </a:t>
            </a:r>
            <a:r>
              <a:rPr lang="en-US" sz="2800" b="1" dirty="0" err="1" smtClean="0"/>
              <a:t>zwarte</a:t>
            </a:r>
            <a:r>
              <a:rPr lang="en-US" sz="2800" b="1" dirty="0" smtClean="0"/>
              <a:t> </a:t>
            </a:r>
            <a:r>
              <a:rPr lang="en-US" sz="2800" b="1" dirty="0" err="1" smtClean="0"/>
              <a:t>bevolking</a:t>
            </a:r>
            <a:r>
              <a:rPr lang="en-US" sz="2800" b="1" dirty="0" smtClean="0"/>
              <a:t> </a:t>
            </a:r>
            <a:r>
              <a:rPr lang="en-US" sz="2800" b="1" dirty="0" err="1" smtClean="0"/>
              <a:t>afstammelingen</a:t>
            </a:r>
            <a:r>
              <a:rPr lang="en-US" sz="2800" b="1" dirty="0" smtClean="0"/>
              <a:t> </a:t>
            </a:r>
            <a:r>
              <a:rPr lang="en-US" sz="2800" b="1" dirty="0" err="1" smtClean="0"/>
              <a:t>zijn</a:t>
            </a:r>
            <a:r>
              <a:rPr lang="en-US" sz="2800" b="1" dirty="0" smtClean="0"/>
              <a:t> van </a:t>
            </a:r>
            <a:r>
              <a:rPr lang="en-US" sz="2800" b="1" dirty="0" err="1" smtClean="0"/>
              <a:t>slaven</a:t>
            </a:r>
            <a:r>
              <a:rPr lang="en-US" sz="2800" b="1" dirty="0" smtClean="0"/>
              <a:t>. </a:t>
            </a:r>
          </a:p>
          <a:p>
            <a:pPr>
              <a:buFontTx/>
              <a:buBlip>
                <a:blip r:embed="rId2"/>
              </a:buBlip>
            </a:pPr>
            <a:r>
              <a:rPr lang="en-US" sz="2800" b="1" dirty="0" smtClean="0"/>
              <a:t>  </a:t>
            </a:r>
            <a:r>
              <a:rPr lang="en-US" sz="2800" b="1" dirty="0" err="1" smtClean="0"/>
              <a:t>Eén</a:t>
            </a:r>
            <a:r>
              <a:rPr lang="en-US" sz="2800" b="1" dirty="0" smtClean="0"/>
              <a:t> </a:t>
            </a:r>
            <a:r>
              <a:rPr lang="en-US" sz="2800" b="1" dirty="0" err="1" smtClean="0"/>
              <a:t>leerling</a:t>
            </a:r>
            <a:r>
              <a:rPr lang="en-US" sz="2800" b="1" dirty="0" smtClean="0"/>
              <a:t> op </a:t>
            </a:r>
            <a:r>
              <a:rPr lang="en-US" sz="2800" b="1" dirty="0" err="1" smtClean="0"/>
              <a:t>vier</a:t>
            </a:r>
            <a:r>
              <a:rPr lang="en-US" sz="2800" b="1" dirty="0" smtClean="0"/>
              <a:t> in het ASO en </a:t>
            </a:r>
            <a:r>
              <a:rPr lang="en-US" sz="2800" b="1" dirty="0" err="1" smtClean="0"/>
              <a:t>één</a:t>
            </a:r>
            <a:r>
              <a:rPr lang="en-US" sz="2800" b="1" dirty="0" smtClean="0"/>
              <a:t> op twee in het BSO </a:t>
            </a:r>
            <a:r>
              <a:rPr lang="en-US" sz="2800" b="1" dirty="0" err="1" smtClean="0"/>
              <a:t>weet</a:t>
            </a:r>
            <a:r>
              <a:rPr lang="en-US" sz="2800" b="1" dirty="0" smtClean="0"/>
              <a:t> </a:t>
            </a:r>
            <a:r>
              <a:rPr lang="en-US" sz="2800" b="1" dirty="0" err="1" smtClean="0"/>
              <a:t>niet</a:t>
            </a:r>
            <a:r>
              <a:rPr lang="en-US" sz="2800" b="1" dirty="0" smtClean="0"/>
              <a:t> </a:t>
            </a:r>
            <a:r>
              <a:rPr lang="en-US" sz="2800" b="1" dirty="0" err="1" smtClean="0"/>
              <a:t>dat</a:t>
            </a:r>
            <a:r>
              <a:rPr lang="en-US" sz="2800" b="1" dirty="0" smtClean="0"/>
              <a:t> Congo </a:t>
            </a:r>
            <a:r>
              <a:rPr lang="en-US" sz="2800" b="1" dirty="0" err="1" smtClean="0"/>
              <a:t>een</a:t>
            </a:r>
            <a:r>
              <a:rPr lang="en-US" sz="2800" b="1" dirty="0" smtClean="0"/>
              <a:t> </a:t>
            </a:r>
            <a:r>
              <a:rPr lang="en-US" sz="2800" b="1" dirty="0" err="1" smtClean="0"/>
              <a:t>Belgische</a:t>
            </a:r>
            <a:r>
              <a:rPr lang="en-US" sz="2800" b="1" dirty="0" smtClean="0"/>
              <a:t> </a:t>
            </a:r>
            <a:r>
              <a:rPr lang="en-US" sz="2800" b="1" dirty="0" err="1" smtClean="0"/>
              <a:t>kolonie</a:t>
            </a:r>
            <a:r>
              <a:rPr lang="en-US" sz="2800" b="1" dirty="0" smtClean="0"/>
              <a:t> was.</a:t>
            </a:r>
          </a:p>
          <a:p>
            <a:pPr>
              <a:buFontTx/>
              <a:buBlip>
                <a:blip r:embed="rId2"/>
              </a:buBlip>
            </a:pPr>
            <a:r>
              <a:rPr lang="en-GB" sz="2800" b="1" dirty="0" smtClean="0"/>
              <a:t>  Twee op </a:t>
            </a:r>
            <a:r>
              <a:rPr lang="en-GB" sz="2800" b="1" dirty="0" err="1" smtClean="0"/>
              <a:t>drie</a:t>
            </a:r>
            <a:r>
              <a:rPr lang="en-GB" sz="2800" b="1" dirty="0" smtClean="0"/>
              <a:t> </a:t>
            </a:r>
            <a:r>
              <a:rPr lang="en-GB" sz="2800" b="1" dirty="0" err="1" smtClean="0"/>
              <a:t>weten</a:t>
            </a:r>
            <a:r>
              <a:rPr lang="en-GB" sz="2800" b="1" dirty="0" smtClean="0"/>
              <a:t> </a:t>
            </a:r>
            <a:r>
              <a:rPr lang="en-GB" sz="2800" b="1" dirty="0" err="1" smtClean="0"/>
              <a:t>niet</a:t>
            </a:r>
            <a:r>
              <a:rPr lang="en-GB" sz="2800" b="1" dirty="0" smtClean="0"/>
              <a:t>  </a:t>
            </a:r>
            <a:r>
              <a:rPr lang="en-GB" sz="2800" b="1" dirty="0" err="1" smtClean="0"/>
              <a:t>dat</a:t>
            </a:r>
            <a:r>
              <a:rPr lang="en-GB" sz="2800" b="1" dirty="0" smtClean="0"/>
              <a:t> Mexico </a:t>
            </a:r>
            <a:r>
              <a:rPr lang="en-GB" sz="2800" b="1" dirty="0" err="1" smtClean="0"/>
              <a:t>een</a:t>
            </a:r>
            <a:r>
              <a:rPr lang="en-GB" sz="2800" b="1" dirty="0" smtClean="0"/>
              <a:t> </a:t>
            </a:r>
            <a:r>
              <a:rPr lang="en-GB" sz="2800" b="1" dirty="0" err="1" smtClean="0"/>
              <a:t>Spaanse</a:t>
            </a:r>
            <a:r>
              <a:rPr lang="en-GB" sz="2800" b="1" dirty="0" smtClean="0"/>
              <a:t> </a:t>
            </a:r>
            <a:r>
              <a:rPr lang="en-GB" sz="2800" b="1" dirty="0" err="1" smtClean="0"/>
              <a:t>kolonie</a:t>
            </a:r>
            <a:r>
              <a:rPr lang="en-GB" sz="2800" b="1" dirty="0" smtClean="0"/>
              <a:t> was en </a:t>
            </a:r>
            <a:r>
              <a:rPr lang="en-GB" sz="2800" b="1" dirty="0" err="1" smtClean="0"/>
              <a:t>Braziilië</a:t>
            </a:r>
            <a:r>
              <a:rPr lang="en-GB" sz="2800" b="1" dirty="0" smtClean="0"/>
              <a:t> </a:t>
            </a:r>
            <a:r>
              <a:rPr lang="en-GB" sz="2800" b="1" dirty="0" err="1" smtClean="0"/>
              <a:t>een</a:t>
            </a:r>
            <a:r>
              <a:rPr lang="en-GB" sz="2800" b="1" dirty="0" smtClean="0"/>
              <a:t> </a:t>
            </a:r>
            <a:r>
              <a:rPr lang="en-GB" sz="2800" b="1" dirty="0" err="1" smtClean="0"/>
              <a:t>Portugese</a:t>
            </a:r>
            <a:r>
              <a:rPr lang="en-GB" sz="2800" b="1" dirty="0" smtClean="0"/>
              <a:t>.</a:t>
            </a:r>
          </a:p>
          <a:p>
            <a:pPr>
              <a:buFontTx/>
              <a:buBlip>
                <a:blip r:embed="rId2"/>
              </a:buBlip>
            </a:pPr>
            <a:r>
              <a:rPr lang="nl-BE" sz="2800" b="1" dirty="0" smtClean="0"/>
              <a:t>  Negen op tien weten niet dat Egypte Engels </a:t>
            </a:r>
            <a:r>
              <a:rPr lang="nl-BE" sz="2800" b="1" dirty="0" err="1" smtClean="0"/>
              <a:t>protectoriaat</a:t>
            </a:r>
            <a:r>
              <a:rPr lang="nl-BE" sz="2800" b="1" dirty="0" smtClean="0"/>
              <a:t> was.</a:t>
            </a:r>
            <a:endParaRPr lang="en-US" sz="2800" b="1" dirty="0" smtClean="0"/>
          </a:p>
          <a:p>
            <a:pPr>
              <a:buFontTx/>
              <a:buBlip>
                <a:blip r:embed="rId2"/>
              </a:buBlip>
            </a:pPr>
            <a:r>
              <a:rPr lang="en-US" sz="2800" b="1" dirty="0" smtClean="0"/>
              <a:t>  Minder </a:t>
            </a:r>
            <a:r>
              <a:rPr lang="en-US" sz="2800" b="1" dirty="0" err="1" smtClean="0"/>
              <a:t>dan</a:t>
            </a:r>
            <a:r>
              <a:rPr lang="en-US" sz="2800" b="1" dirty="0" smtClean="0"/>
              <a:t> </a:t>
            </a:r>
            <a:r>
              <a:rPr lang="en-US" sz="2800" b="1" dirty="0" err="1" smtClean="0"/>
              <a:t>één</a:t>
            </a:r>
            <a:r>
              <a:rPr lang="en-US" sz="2800" b="1" dirty="0" smtClean="0"/>
              <a:t> </a:t>
            </a:r>
            <a:r>
              <a:rPr lang="en-US" sz="2800" b="1" dirty="0" err="1" smtClean="0"/>
              <a:t>leerling</a:t>
            </a:r>
            <a:r>
              <a:rPr lang="en-US" sz="2800" b="1" dirty="0" smtClean="0"/>
              <a:t> op </a:t>
            </a:r>
            <a:r>
              <a:rPr lang="en-US" sz="2800" b="1" dirty="0" err="1" smtClean="0"/>
              <a:t>vier</a:t>
            </a:r>
            <a:r>
              <a:rPr lang="en-US" sz="2800" b="1" dirty="0" smtClean="0"/>
              <a:t> </a:t>
            </a:r>
            <a:r>
              <a:rPr lang="en-US" sz="2800" b="1" dirty="0" err="1" smtClean="0"/>
              <a:t>begrijpt</a:t>
            </a:r>
            <a:r>
              <a:rPr lang="en-US" sz="2800" b="1" dirty="0" smtClean="0"/>
              <a:t> het </a:t>
            </a:r>
            <a:r>
              <a:rPr lang="en-US" sz="2800" b="1" dirty="0" err="1" smtClean="0"/>
              <a:t>historisch</a:t>
            </a:r>
            <a:r>
              <a:rPr lang="en-US" sz="2800" b="1" dirty="0" smtClean="0"/>
              <a:t> </a:t>
            </a:r>
            <a:r>
              <a:rPr lang="en-US" sz="2800" b="1" dirty="0" err="1" smtClean="0"/>
              <a:t>belang</a:t>
            </a:r>
            <a:r>
              <a:rPr lang="en-US" sz="2800" b="1" dirty="0" smtClean="0"/>
              <a:t> van de </a:t>
            </a:r>
            <a:r>
              <a:rPr lang="en-US" sz="2800" b="1" dirty="0" err="1" smtClean="0"/>
              <a:t>stoommachine</a:t>
            </a:r>
            <a:r>
              <a:rPr lang="en-US" sz="2800" b="1" dirty="0" smtClean="0"/>
              <a:t> in de </a:t>
            </a:r>
            <a:r>
              <a:rPr lang="en-US" sz="2800" b="1" dirty="0" err="1" smtClean="0"/>
              <a:t>industriële</a:t>
            </a:r>
            <a:r>
              <a:rPr lang="en-US" sz="2800" b="1" dirty="0" smtClean="0"/>
              <a:t> </a:t>
            </a:r>
            <a:r>
              <a:rPr lang="en-US" sz="2800" b="1" dirty="0" err="1" smtClean="0"/>
              <a:t>revolutie</a:t>
            </a:r>
            <a:r>
              <a:rPr lang="en-US" sz="2800" b="1" dirty="0" smtClean="0"/>
              <a:t> van de 19de </a:t>
            </a:r>
            <a:r>
              <a:rPr lang="en-US" sz="2800" b="1" dirty="0" err="1" smtClean="0"/>
              <a:t>eeuw</a:t>
            </a:r>
            <a:r>
              <a:rPr lang="en-US" sz="2800" b="1" dirty="0" smtClean="0"/>
              <a:t>. </a:t>
            </a:r>
          </a:p>
          <a:p>
            <a:pPr>
              <a:buFontTx/>
              <a:buBlip>
                <a:blip r:embed="rId2"/>
              </a:buBlip>
            </a:pPr>
            <a:r>
              <a:rPr lang="en-US" sz="2800" b="1" dirty="0" smtClean="0"/>
              <a:t>  </a:t>
            </a:r>
            <a:r>
              <a:rPr lang="en-US" sz="2800" b="1" dirty="0" err="1" smtClean="0"/>
              <a:t>Zes</a:t>
            </a:r>
            <a:r>
              <a:rPr lang="en-US" sz="2800" b="1" dirty="0" smtClean="0"/>
              <a:t> op </a:t>
            </a:r>
            <a:r>
              <a:rPr lang="en-US" sz="2800" b="1" dirty="0" err="1" smtClean="0"/>
              <a:t>zeven</a:t>
            </a:r>
            <a:r>
              <a:rPr lang="en-US" sz="2800" b="1" dirty="0" smtClean="0"/>
              <a:t> </a:t>
            </a:r>
            <a:r>
              <a:rPr lang="en-US" sz="2800" b="1" dirty="0" err="1" smtClean="0"/>
              <a:t>weten</a:t>
            </a:r>
            <a:r>
              <a:rPr lang="en-US" sz="2800" b="1" dirty="0" smtClean="0"/>
              <a:t> </a:t>
            </a:r>
            <a:r>
              <a:rPr lang="en-US" sz="2800" b="1" dirty="0" err="1" smtClean="0"/>
              <a:t>niet</a:t>
            </a:r>
            <a:r>
              <a:rPr lang="en-US" sz="2800" b="1" dirty="0" smtClean="0"/>
              <a:t> </a:t>
            </a:r>
            <a:r>
              <a:rPr lang="en-US" sz="2800" b="1" dirty="0" err="1" smtClean="0"/>
              <a:t>dat</a:t>
            </a:r>
            <a:r>
              <a:rPr lang="en-US" sz="2800" b="1" dirty="0" smtClean="0"/>
              <a:t> de </a:t>
            </a:r>
            <a:r>
              <a:rPr lang="en-US" sz="2800" b="1" dirty="0" err="1" smtClean="0"/>
              <a:t>Sovjet-Unie</a:t>
            </a:r>
            <a:r>
              <a:rPr lang="en-US" sz="2800" b="1" dirty="0" smtClean="0"/>
              <a:t> </a:t>
            </a:r>
            <a:r>
              <a:rPr lang="en-US" sz="2800" b="1" dirty="0" err="1" smtClean="0"/>
              <a:t>tijdens</a:t>
            </a:r>
            <a:r>
              <a:rPr lang="en-US" sz="2800" b="1" dirty="0" smtClean="0"/>
              <a:t> de </a:t>
            </a:r>
            <a:r>
              <a:rPr lang="en-US" sz="2800" b="1" dirty="0" err="1" smtClean="0"/>
              <a:t>Tweede</a:t>
            </a:r>
            <a:r>
              <a:rPr lang="en-US" sz="2800" b="1" dirty="0" smtClean="0"/>
              <a:t> </a:t>
            </a:r>
            <a:r>
              <a:rPr lang="en-US" sz="2800" b="1" dirty="0" err="1" smtClean="0"/>
              <a:t>Wereldoorlog</a:t>
            </a:r>
            <a:r>
              <a:rPr lang="en-US" sz="2800" b="1" dirty="0" smtClean="0"/>
              <a:t> het </a:t>
            </a:r>
            <a:r>
              <a:rPr lang="en-US" sz="2800" b="1" dirty="0" err="1" smtClean="0"/>
              <a:t>grootste</a:t>
            </a:r>
            <a:r>
              <a:rPr lang="en-US" sz="2800" b="1" dirty="0" smtClean="0"/>
              <a:t> </a:t>
            </a:r>
            <a:r>
              <a:rPr lang="en-US" sz="2800" b="1" dirty="0" err="1" smtClean="0"/>
              <a:t>aantal</a:t>
            </a:r>
            <a:r>
              <a:rPr lang="en-US" sz="2800" b="1" dirty="0" smtClean="0"/>
              <a:t> </a:t>
            </a:r>
            <a:r>
              <a:rPr lang="en-US" sz="2800" b="1" dirty="0" err="1" smtClean="0"/>
              <a:t>doden</a:t>
            </a:r>
            <a:r>
              <a:rPr lang="en-US" sz="2800" b="1" dirty="0" smtClean="0"/>
              <a:t> </a:t>
            </a:r>
            <a:r>
              <a:rPr lang="en-US" sz="2800" b="1" dirty="0" err="1" smtClean="0"/>
              <a:t>telde</a:t>
            </a:r>
            <a:r>
              <a:rPr lang="en-US" sz="2800" b="1" dirty="0" smtClean="0"/>
              <a:t>. </a:t>
            </a:r>
            <a:endParaRPr lang="nl-BE" sz="2800" b="1" dirty="0"/>
          </a:p>
        </p:txBody>
      </p:sp>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nl-BE" dirty="0" smtClean="0"/>
              <a:t>Waarom?? Onder andere daarom…</a:t>
            </a:r>
            <a:endParaRPr lang="nl-BE" dirty="0"/>
          </a:p>
        </p:txBody>
      </p:sp>
      <p:pic>
        <p:nvPicPr>
          <p:cNvPr id="7" name="Tijdelijke aanduiding voor inhoud 6" descr="wetenschappen tweede graad.png"/>
          <p:cNvPicPr>
            <a:picLocks noGrp="1" noChangeAspect="1"/>
          </p:cNvPicPr>
          <p:nvPr>
            <p:ph sz="half" idx="1"/>
          </p:nvPr>
        </p:nvPicPr>
        <p:blipFill>
          <a:blip r:embed="rId2" cstate="print"/>
          <a:stretch>
            <a:fillRect/>
          </a:stretch>
        </p:blipFill>
        <p:spPr>
          <a:xfrm>
            <a:off x="539552" y="1484785"/>
            <a:ext cx="3528392" cy="4752527"/>
          </a:xfrm>
        </p:spPr>
      </p:pic>
      <p:pic>
        <p:nvPicPr>
          <p:cNvPr id="8" name="Tijdelijke aanduiding voor inhoud 7" descr="verzorging voeding tweede graad.png"/>
          <p:cNvPicPr>
            <a:picLocks noGrp="1" noChangeAspect="1"/>
          </p:cNvPicPr>
          <p:nvPr>
            <p:ph sz="half" idx="2"/>
          </p:nvPr>
        </p:nvPicPr>
        <p:blipFill>
          <a:blip r:embed="rId3" cstate="print"/>
          <a:stretch>
            <a:fillRect/>
          </a:stretch>
        </p:blipFill>
        <p:spPr>
          <a:xfrm>
            <a:off x="4788025" y="1412776"/>
            <a:ext cx="3528392" cy="4752528"/>
          </a:xfrm>
        </p:spPr>
      </p:pic>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nl-BE" sz="3600" dirty="0" smtClean="0"/>
              <a:t>Eindtermen geschiedenis derde graad </a:t>
            </a:r>
            <a:r>
              <a:rPr lang="nl-BE" sz="3600" dirty="0" err="1" smtClean="0"/>
              <a:t>aso</a:t>
            </a:r>
            <a:r>
              <a:rPr lang="nl-BE" sz="3600" dirty="0" smtClean="0"/>
              <a:t>…</a:t>
            </a:r>
            <a:endParaRPr lang="nl-BE" sz="3600" dirty="0"/>
          </a:p>
        </p:txBody>
      </p:sp>
      <p:sp>
        <p:nvSpPr>
          <p:cNvPr id="3" name="Tijdelijke aanduiding voor inhoud 2"/>
          <p:cNvSpPr>
            <a:spLocks noGrp="1"/>
          </p:cNvSpPr>
          <p:nvPr>
            <p:ph idx="1"/>
          </p:nvPr>
        </p:nvSpPr>
        <p:spPr>
          <a:xfrm>
            <a:off x="251520" y="1340768"/>
            <a:ext cx="8435280" cy="4968552"/>
          </a:xfrm>
        </p:spPr>
        <p:txBody>
          <a:bodyPr numCol="1">
            <a:noAutofit/>
          </a:bodyPr>
          <a:lstStyle/>
          <a:p>
            <a:pPr algn="just">
              <a:buNone/>
            </a:pPr>
            <a:r>
              <a:rPr lang="nl-BE" sz="1500" dirty="0" smtClean="0"/>
              <a:t>1 tonen de relativiteit aan van de westerse periodisering door deze te confronteren met </a:t>
            </a:r>
            <a:r>
              <a:rPr lang="nl-BE" sz="1500" dirty="0" err="1" smtClean="0"/>
              <a:t>periodiseringselementen</a:t>
            </a:r>
            <a:r>
              <a:rPr lang="nl-BE" sz="1500" dirty="0" smtClean="0"/>
              <a:t> geconcipieerd in een andere cultuur of vanuit een mondiaal aspect. </a:t>
            </a:r>
          </a:p>
          <a:p>
            <a:pPr algn="just">
              <a:buNone/>
            </a:pPr>
            <a:r>
              <a:rPr lang="nl-BE" sz="1500" dirty="0" smtClean="0"/>
              <a:t>2 verruimen een aantal historische begrippen en probleemstellingen en passen deze beredeneerd in </a:t>
            </a:r>
            <a:r>
              <a:rPr lang="nl-BE" sz="1500" dirty="0" err="1" smtClean="0"/>
              <a:t>in</a:t>
            </a:r>
            <a:r>
              <a:rPr lang="nl-BE" sz="1500" dirty="0" smtClean="0"/>
              <a:t> een bredere historische context. </a:t>
            </a:r>
          </a:p>
          <a:p>
            <a:pPr algn="just">
              <a:buNone/>
            </a:pPr>
            <a:r>
              <a:rPr lang="nl-BE" sz="1500" dirty="0" smtClean="0"/>
              <a:t>3 vergelijken ontwikkelingsfasen van de westerse samenleving onderling en ontwikkelingsfasen van de westerse en andere samenlevingen, op basis van een probleemstelling uit de </a:t>
            </a:r>
            <a:r>
              <a:rPr lang="nl-BE" sz="1500" dirty="0" err="1" smtClean="0"/>
              <a:t>socialiteitsdimensie</a:t>
            </a:r>
            <a:r>
              <a:rPr lang="nl-BE" sz="1500" dirty="0" smtClean="0"/>
              <a:t>. </a:t>
            </a:r>
          </a:p>
          <a:p>
            <a:pPr algn="just">
              <a:buNone/>
            </a:pPr>
            <a:r>
              <a:rPr lang="nl-BE" sz="1500" dirty="0" smtClean="0"/>
              <a:t>4 kennen de krachtlijnen van het historisch referentiekader in termen van tijd, ruimte en socialiteit. </a:t>
            </a:r>
          </a:p>
          <a:p>
            <a:pPr algn="just">
              <a:buNone/>
            </a:pPr>
            <a:r>
              <a:rPr lang="nl-BE" sz="1500" dirty="0" smtClean="0"/>
              <a:t>5 passen de begrippen beschaving, moderniteit en mondialisering/globalisering toe op de westerse samenleving en op een andere samenleving. </a:t>
            </a:r>
          </a:p>
          <a:p>
            <a:pPr algn="just">
              <a:buNone/>
            </a:pPr>
            <a:r>
              <a:rPr lang="nl-BE" sz="1500" dirty="0" smtClean="0"/>
              <a:t>6 analyseren fundamentele conflicten en breuklijnen waarmee samenlevingen worden geconfronteerd. </a:t>
            </a:r>
          </a:p>
          <a:p>
            <a:pPr algn="just">
              <a:buNone/>
            </a:pPr>
            <a:r>
              <a:rPr lang="nl-BE" sz="1500" dirty="0" smtClean="0"/>
              <a:t>7 analyseren de breuklijnen in de evoluerende Belgische samenleving vanaf 1830. </a:t>
            </a:r>
          </a:p>
          <a:p>
            <a:pPr algn="just">
              <a:buNone/>
            </a:pPr>
            <a:r>
              <a:rPr lang="nl-BE" sz="1500" dirty="0" smtClean="0"/>
              <a:t>8 omschrijven per ontwikkelingsfase van de westerse samenleving de belangrijkste elementen van het culturele domein, in samenhang met andere domeinen van de socialiteit. </a:t>
            </a:r>
          </a:p>
          <a:p>
            <a:pPr algn="just">
              <a:buNone/>
            </a:pPr>
            <a:r>
              <a:rPr lang="nl-BE" sz="1500" dirty="0" smtClean="0"/>
              <a:t>9 duiden de rol van onze gewesten als medespeler in Europese en mondiale context. </a:t>
            </a:r>
          </a:p>
          <a:p>
            <a:pPr algn="just">
              <a:buNone/>
            </a:pPr>
            <a:r>
              <a:rPr lang="nl-BE" sz="1500" dirty="0" smtClean="0"/>
              <a:t>10 tonen structurele verschillen aan tussen enerzijds agrarische en anderzijds industriële en </a:t>
            </a:r>
            <a:r>
              <a:rPr lang="nl-BE" sz="1500" dirty="0" err="1" smtClean="0"/>
              <a:t>post-industriële</a:t>
            </a:r>
            <a:r>
              <a:rPr lang="nl-BE" sz="1500" dirty="0" smtClean="0"/>
              <a:t> samenlevingen. </a:t>
            </a:r>
          </a:p>
          <a:p>
            <a:pPr algn="just">
              <a:buNone/>
            </a:pPr>
            <a:r>
              <a:rPr lang="nl-BE" sz="1500" dirty="0" smtClean="0"/>
              <a:t>11 tonen aan dat ideologieën, mentaliteiten, waardestelsels en wereldbeschouwingen invloed uitoefenen op samenlevingen, menselijke gedragingen en beeldvorming over het verleden. </a:t>
            </a:r>
          </a:p>
          <a:p>
            <a:pPr algn="just">
              <a:buNone/>
            </a:pPr>
            <a:r>
              <a:rPr lang="nl-BE" sz="1500" dirty="0" smtClean="0"/>
              <a:t>12 kunnen uit elke historische dimensie één categorie toepassen op de westerse samenleving. </a:t>
            </a:r>
          </a:p>
          <a:p>
            <a:pPr algn="just">
              <a:buNone/>
            </a:pPr>
            <a:r>
              <a:rPr lang="nl-BE" sz="1500" dirty="0" smtClean="0"/>
              <a:t>13 stellen vragen aan het verleden om actuele spanningsvelden te verhelderen. </a:t>
            </a:r>
          </a:p>
          <a:p>
            <a:pPr algn="just"/>
            <a:endParaRPr lang="nl-BE" sz="1500" dirty="0" smtClean="0"/>
          </a:p>
          <a:p>
            <a:endParaRPr lang="nl-BE" sz="1500" dirty="0"/>
          </a:p>
        </p:txBody>
      </p:sp>
      <p:sp>
        <p:nvSpPr>
          <p:cNvPr id="4" name="Tijdelijke aanduiding voor voettekst 3"/>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nl-BE" dirty="0" smtClean="0"/>
              <a:t>IN BSO: geschiedenis als onderdeel van PAV</a:t>
            </a:r>
            <a:endParaRPr lang="nl-BE" dirty="0"/>
          </a:p>
        </p:txBody>
      </p:sp>
      <p:sp>
        <p:nvSpPr>
          <p:cNvPr id="3" name="Tijdelijke aanduiding voor inhoud 2"/>
          <p:cNvSpPr>
            <a:spLocks noGrp="1"/>
          </p:cNvSpPr>
          <p:nvPr>
            <p:ph idx="1"/>
          </p:nvPr>
        </p:nvSpPr>
        <p:spPr/>
        <p:txBody>
          <a:bodyPr>
            <a:normAutofit fontScale="85000" lnSpcReduction="20000"/>
          </a:bodyPr>
          <a:lstStyle/>
          <a:p>
            <a:r>
              <a:rPr lang="nl-BE" b="1" dirty="0" smtClean="0"/>
              <a:t>(5) Tijd- en ruimtebewustzijn</a:t>
            </a:r>
          </a:p>
          <a:p>
            <a:pPr>
              <a:buNone/>
            </a:pPr>
            <a:endParaRPr lang="nl-BE" b="1" dirty="0" smtClean="0"/>
          </a:p>
          <a:p>
            <a:r>
              <a:rPr lang="nl-BE" dirty="0" smtClean="0"/>
              <a:t>(17) De leerlingen zien in op grond van de actualiteit en eigen ervaringen: </a:t>
            </a:r>
          </a:p>
          <a:p>
            <a:pPr>
              <a:buFont typeface="Courier New" pitchFamily="49" charset="0"/>
              <a:buChar char="o"/>
            </a:pPr>
            <a:r>
              <a:rPr lang="nl-BE" dirty="0" smtClean="0"/>
              <a:t>dat er een verband bestaat tussen verleden, heden en toekomst</a:t>
            </a:r>
          </a:p>
          <a:p>
            <a:pPr>
              <a:buFont typeface="Courier New" pitchFamily="49" charset="0"/>
              <a:buChar char="o"/>
            </a:pPr>
            <a:r>
              <a:rPr lang="nl-BE" dirty="0" smtClean="0"/>
              <a:t>dat er culturele verschillen zijn in het dagelijks leven van mensen</a:t>
            </a:r>
          </a:p>
          <a:p>
            <a:r>
              <a:rPr lang="nl-BE" dirty="0" smtClean="0"/>
              <a:t>(18) kennen relevante facetten van hun eigen streek. </a:t>
            </a:r>
          </a:p>
          <a:p>
            <a:r>
              <a:rPr lang="nl-BE" dirty="0" smtClean="0"/>
              <a:t>(19) kunnen belangrijke wereldproblemen herkennen en bespreken.</a:t>
            </a:r>
          </a:p>
          <a:p>
            <a:endParaRPr lang="nl-BE" dirty="0"/>
          </a:p>
        </p:txBody>
      </p:sp>
      <p:sp>
        <p:nvSpPr>
          <p:cNvPr id="4" name="Tijdelijke aanduiding voor voettekst 3"/>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11560" y="476672"/>
            <a:ext cx="8136904" cy="6163226"/>
          </a:xfrm>
          <a:prstGeom prst="rect">
            <a:avLst/>
          </a:prstGeom>
        </p:spPr>
        <p:txBody>
          <a:bodyPr wrap="square">
            <a:spAutoFit/>
          </a:bodyPr>
          <a:lstStyle/>
          <a:p>
            <a:pPr algn="ctr"/>
            <a:r>
              <a:rPr lang="nl-NL" sz="4800" dirty="0" smtClean="0"/>
              <a:t>Waarom zou het onderwijs aan een toekomstige lasser of schoonmaakster minder maatschappelijk relevante kennis en kritisch inzicht moeten bijbrengen dan aan een toekomstige manager of dokter? </a:t>
            </a:r>
            <a:endParaRPr lang="nl-BE" sz="4800" dirty="0"/>
          </a:p>
        </p:txBody>
      </p:sp>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642194"/>
          </a:xfrm>
        </p:spPr>
        <p:style>
          <a:lnRef idx="2">
            <a:schemeClr val="accent2"/>
          </a:lnRef>
          <a:fillRef idx="1">
            <a:schemeClr val="lt1"/>
          </a:fillRef>
          <a:effectRef idx="0">
            <a:schemeClr val="accent2"/>
          </a:effectRef>
          <a:fontRef idx="minor">
            <a:schemeClr val="dk1"/>
          </a:fontRef>
        </p:style>
        <p:txBody>
          <a:bodyPr>
            <a:noAutofit/>
          </a:bodyPr>
          <a:lstStyle/>
          <a:p>
            <a:r>
              <a:rPr lang="nl-BE" sz="3600" dirty="0" smtClean="0"/>
              <a:t>Een polytechnische vorming </a:t>
            </a:r>
            <a:r>
              <a:rPr lang="nl-BE" sz="3600" dirty="0" smtClean="0">
                <a:sym typeface="Symbol"/>
              </a:rPr>
              <a:t></a:t>
            </a:r>
            <a:br>
              <a:rPr lang="nl-BE" sz="3600" dirty="0" smtClean="0">
                <a:sym typeface="Symbol"/>
              </a:rPr>
            </a:br>
            <a:r>
              <a:rPr lang="nl-BE" sz="3600" dirty="0" smtClean="0"/>
              <a:t> vroegtijdige gespecialiseerde technische of beroepsvorming.</a:t>
            </a:r>
            <a:endParaRPr lang="nl-BE" sz="3600" dirty="0"/>
          </a:p>
        </p:txBody>
      </p:sp>
      <p:sp>
        <p:nvSpPr>
          <p:cNvPr id="7" name="Tijdelijke aanduiding voor tekst 6"/>
          <p:cNvSpPr>
            <a:spLocks noGrp="1"/>
          </p:cNvSpPr>
          <p:nvPr>
            <p:ph type="body" idx="1"/>
          </p:nvPr>
        </p:nvSpPr>
        <p:spPr>
          <a:xfrm>
            <a:off x="457201" y="1535114"/>
            <a:ext cx="4040188" cy="525736"/>
          </a:xfrm>
        </p:spPr>
        <p:txBody>
          <a:bodyPr>
            <a:normAutofit/>
          </a:bodyPr>
          <a:lstStyle/>
          <a:p>
            <a:endParaRPr lang="nl-BE" dirty="0" smtClean="0"/>
          </a:p>
          <a:p>
            <a:endParaRPr lang="nl-BE" dirty="0" smtClean="0"/>
          </a:p>
          <a:p>
            <a:endParaRPr lang="nl-BE" dirty="0"/>
          </a:p>
        </p:txBody>
      </p:sp>
      <p:sp>
        <p:nvSpPr>
          <p:cNvPr id="3" name="Tijdelijke aanduiding voor inhoud 2"/>
          <p:cNvSpPr>
            <a:spLocks noGrp="1"/>
          </p:cNvSpPr>
          <p:nvPr>
            <p:ph sz="half" idx="2"/>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10000"/>
          </a:bodyPr>
          <a:lstStyle/>
          <a:p>
            <a:pPr>
              <a:buNone/>
            </a:pPr>
            <a:r>
              <a:rPr lang="nl-BE" dirty="0" smtClean="0"/>
              <a:t>Theoretische en praktische kennis van de productie = </a:t>
            </a:r>
          </a:p>
          <a:p>
            <a:r>
              <a:rPr lang="nl-BE" dirty="0" smtClean="0"/>
              <a:t>de algemene principes van alle productieprocessen en hun wetenschappelijke grondslagen</a:t>
            </a:r>
          </a:p>
          <a:p>
            <a:endParaRPr lang="nl-BE" dirty="0" smtClean="0"/>
          </a:p>
          <a:p>
            <a:endParaRPr lang="nl-BE" dirty="0" smtClean="0"/>
          </a:p>
          <a:p>
            <a:r>
              <a:rPr lang="nl-BE" dirty="0" smtClean="0"/>
              <a:t>een initiatie in de beheersing van een grote variëteit aan werktuigen</a:t>
            </a:r>
          </a:p>
          <a:p>
            <a:endParaRPr lang="en-US" dirty="0" smtClean="0"/>
          </a:p>
          <a:p>
            <a:endParaRPr lang="nl-BE" dirty="0"/>
          </a:p>
        </p:txBody>
      </p:sp>
      <p:sp>
        <p:nvSpPr>
          <p:cNvPr id="8" name="Tijdelijke aanduiding voor tekst 7"/>
          <p:cNvSpPr>
            <a:spLocks noGrp="1"/>
          </p:cNvSpPr>
          <p:nvPr>
            <p:ph type="body" sz="quarter" idx="3"/>
          </p:nvPr>
        </p:nvSpPr>
        <p:spPr/>
        <p:txBody>
          <a:bodyPr>
            <a:normAutofit/>
          </a:bodyPr>
          <a:lstStyle/>
          <a:p>
            <a:endParaRPr lang="en-US" dirty="0" smtClean="0"/>
          </a:p>
          <a:p>
            <a:endParaRPr lang="en-US" dirty="0" smtClean="0"/>
          </a:p>
        </p:txBody>
      </p:sp>
      <p:sp>
        <p:nvSpPr>
          <p:cNvPr id="4" name="Tijdelijke aanduiding voor inhoud 3"/>
          <p:cNvSpPr>
            <a:spLocks noGrp="1"/>
          </p:cNvSpPr>
          <p:nvPr>
            <p:ph sz="quarter" idx="4"/>
          </p:nvPr>
        </p:nvSpPr>
        <p:spPr/>
        <p:txBody>
          <a:bodyPr>
            <a:normAutofit lnSpcReduction="10000"/>
          </a:bodyPr>
          <a:lstStyle/>
          <a:p>
            <a:pPr lvl="1"/>
            <a:r>
              <a:rPr lang="en-US" dirty="0" err="1" smtClean="0"/>
              <a:t>techniek</a:t>
            </a:r>
            <a:r>
              <a:rPr lang="en-US" dirty="0" smtClean="0"/>
              <a:t> en </a:t>
            </a:r>
            <a:r>
              <a:rPr lang="en-US" dirty="0" err="1" smtClean="0"/>
              <a:t>technologieën</a:t>
            </a:r>
            <a:r>
              <a:rPr lang="en-US" dirty="0" smtClean="0"/>
              <a:t> in de </a:t>
            </a:r>
            <a:r>
              <a:rPr lang="en-US" dirty="0" err="1" smtClean="0"/>
              <a:t>industrie</a:t>
            </a:r>
            <a:r>
              <a:rPr lang="en-US" dirty="0" smtClean="0"/>
              <a:t>, de </a:t>
            </a:r>
            <a:r>
              <a:rPr lang="en-US" dirty="0" err="1" smtClean="0"/>
              <a:t>handenarbeid</a:t>
            </a:r>
            <a:r>
              <a:rPr lang="en-US" dirty="0" smtClean="0"/>
              <a:t>, de </a:t>
            </a:r>
            <a:r>
              <a:rPr lang="en-US" dirty="0" err="1" smtClean="0"/>
              <a:t>landbouw</a:t>
            </a:r>
            <a:r>
              <a:rPr lang="en-US" dirty="0" smtClean="0"/>
              <a:t>, de </a:t>
            </a:r>
            <a:r>
              <a:rPr lang="en-US" dirty="0" err="1" smtClean="0"/>
              <a:t>diensten</a:t>
            </a:r>
            <a:r>
              <a:rPr lang="en-US" dirty="0" smtClean="0"/>
              <a:t>;</a:t>
            </a:r>
          </a:p>
          <a:p>
            <a:pPr lvl="1"/>
            <a:r>
              <a:rPr lang="en-US" dirty="0" err="1" smtClean="0"/>
              <a:t>techniek</a:t>
            </a:r>
            <a:r>
              <a:rPr lang="en-US" dirty="0" smtClean="0"/>
              <a:t> en </a:t>
            </a:r>
            <a:r>
              <a:rPr lang="en-US" dirty="0" err="1" smtClean="0"/>
              <a:t>kennis</a:t>
            </a:r>
            <a:r>
              <a:rPr lang="en-US" dirty="0" smtClean="0"/>
              <a:t> in de </a:t>
            </a:r>
            <a:r>
              <a:rPr lang="en-US" dirty="0" err="1" smtClean="0"/>
              <a:t>dagelijkse</a:t>
            </a:r>
            <a:r>
              <a:rPr lang="en-US" dirty="0" smtClean="0"/>
              <a:t> </a:t>
            </a:r>
            <a:r>
              <a:rPr lang="en-US" dirty="0" err="1" smtClean="0"/>
              <a:t>consumptie</a:t>
            </a:r>
            <a:endParaRPr lang="en-US" dirty="0" smtClean="0"/>
          </a:p>
          <a:p>
            <a:pPr lvl="1"/>
            <a:r>
              <a:rPr lang="en-US" dirty="0" err="1" smtClean="0"/>
              <a:t>economische</a:t>
            </a:r>
            <a:r>
              <a:rPr lang="en-US" dirty="0" smtClean="0"/>
              <a:t> en </a:t>
            </a:r>
            <a:r>
              <a:rPr lang="en-US" dirty="0" err="1" smtClean="0"/>
              <a:t>sociale</a:t>
            </a:r>
            <a:r>
              <a:rPr lang="en-US" dirty="0" smtClean="0"/>
              <a:t> </a:t>
            </a:r>
            <a:r>
              <a:rPr lang="en-US" dirty="0" err="1" smtClean="0"/>
              <a:t>verhoudingen</a:t>
            </a:r>
            <a:endParaRPr lang="en-US" dirty="0" smtClean="0"/>
          </a:p>
          <a:p>
            <a:pPr lvl="1">
              <a:buNone/>
            </a:pPr>
            <a:endParaRPr lang="en-US" dirty="0" smtClean="0"/>
          </a:p>
          <a:p>
            <a:pPr lvl="1">
              <a:buNone/>
            </a:pPr>
            <a:r>
              <a:rPr lang="en-US" dirty="0" smtClean="0"/>
              <a:t>het </a:t>
            </a:r>
            <a:r>
              <a:rPr lang="en-US" dirty="0" err="1" smtClean="0"/>
              <a:t>verband</a:t>
            </a:r>
            <a:r>
              <a:rPr lang="en-US" dirty="0" smtClean="0"/>
              <a:t> </a:t>
            </a:r>
            <a:r>
              <a:rPr lang="en-US" dirty="0" err="1" smtClean="0"/>
              <a:t>tussen</a:t>
            </a:r>
            <a:r>
              <a:rPr lang="en-US" dirty="0" smtClean="0"/>
              <a:t> </a:t>
            </a:r>
            <a:r>
              <a:rPr lang="en-US" dirty="0" err="1" smtClean="0"/>
              <a:t>theorie</a:t>
            </a:r>
            <a:r>
              <a:rPr lang="en-US" dirty="0" smtClean="0"/>
              <a:t> en </a:t>
            </a:r>
            <a:r>
              <a:rPr lang="en-US" dirty="0" err="1" smtClean="0"/>
              <a:t>praktijk</a:t>
            </a:r>
            <a:r>
              <a:rPr lang="en-US" dirty="0" smtClean="0"/>
              <a:t>, </a:t>
            </a:r>
            <a:r>
              <a:rPr lang="en-US" dirty="0" err="1" smtClean="0"/>
              <a:t>tussen</a:t>
            </a:r>
            <a:r>
              <a:rPr lang="en-US" dirty="0" smtClean="0"/>
              <a:t> </a:t>
            </a:r>
            <a:r>
              <a:rPr lang="en-US" dirty="0" err="1" smtClean="0"/>
              <a:t>uitvinden</a:t>
            </a:r>
            <a:r>
              <a:rPr lang="en-US" dirty="0" smtClean="0"/>
              <a:t> en </a:t>
            </a:r>
            <a:r>
              <a:rPr lang="en-US" dirty="0" err="1" smtClean="0"/>
              <a:t>verwezenlijken</a:t>
            </a:r>
            <a:endParaRPr lang="en-US" dirty="0" smtClean="0"/>
          </a:p>
          <a:p>
            <a:endParaRPr lang="nl-BE" dirty="0"/>
          </a:p>
        </p:txBody>
      </p:sp>
      <p:sp>
        <p:nvSpPr>
          <p:cNvPr id="5" name="Punthaak 4"/>
          <p:cNvSpPr/>
          <p:nvPr/>
        </p:nvSpPr>
        <p:spPr>
          <a:xfrm>
            <a:off x="3995936" y="3501008"/>
            <a:ext cx="1296144" cy="7006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 name="Punthaak 5"/>
          <p:cNvSpPr/>
          <p:nvPr/>
        </p:nvSpPr>
        <p:spPr>
          <a:xfrm>
            <a:off x="3995936" y="5301208"/>
            <a:ext cx="1368152" cy="7006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9" name="Tijdelijke aanduiding voor voettekst 8"/>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ox(in)">
                                      <p:cBhvr>
                                        <p:cTn id="18" dur="500"/>
                                        <p:tgtEl>
                                          <p:spTgt spid="4">
                                            <p:txEl>
                                              <p:pRg st="0" end="0"/>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ox(in)">
                                      <p:cBhvr>
                                        <p:cTn id="21" dur="500"/>
                                        <p:tgtEl>
                                          <p:spTgt spid="4">
                                            <p:txEl>
                                              <p:pRg st="1" end="1"/>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ox(in)">
                                      <p:cBhvr>
                                        <p:cTn id="24" dur="500"/>
                                        <p:tgtEl>
                                          <p:spTgt spid="4">
                                            <p:txEl>
                                              <p:pRg st="2" end="2"/>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ox(i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nl-BE" dirty="0" smtClean="0"/>
              <a:t>Omspringen met technologie:</a:t>
            </a:r>
            <a:br>
              <a:rPr lang="nl-BE" dirty="0" smtClean="0"/>
            </a:br>
            <a:r>
              <a:rPr lang="nl-BE" dirty="0" smtClean="0"/>
              <a:t>homo sapiens = homo </a:t>
            </a:r>
            <a:r>
              <a:rPr lang="nl-BE" dirty="0" err="1" smtClean="0"/>
              <a:t>faber</a:t>
            </a:r>
            <a:endParaRPr lang="nl-BE" dirty="0"/>
          </a:p>
        </p:txBody>
      </p:sp>
      <p:sp>
        <p:nvSpPr>
          <p:cNvPr id="3" name="Tijdelijke aanduiding voor inhoud 2"/>
          <p:cNvSpPr>
            <a:spLocks noGrp="1"/>
          </p:cNvSpPr>
          <p:nvPr>
            <p:ph sz="half" idx="1"/>
          </p:nvPr>
        </p:nvSpPr>
        <p:spPr>
          <a:xfrm>
            <a:off x="457200" y="1484784"/>
            <a:ext cx="4038600" cy="5760640"/>
          </a:xfrm>
        </p:spPr>
        <p:txBody>
          <a:bodyPr>
            <a:normAutofit fontScale="55000" lnSpcReduction="20000"/>
          </a:bodyPr>
          <a:lstStyle/>
          <a:p>
            <a:pPr>
              <a:buNone/>
            </a:pPr>
            <a:r>
              <a:rPr lang="en-US" sz="4000" dirty="0" smtClean="0"/>
              <a:t>	</a:t>
            </a:r>
            <a:r>
              <a:rPr lang="en-US" sz="4000" dirty="0" err="1" smtClean="0"/>
              <a:t>verzoening</a:t>
            </a:r>
            <a:r>
              <a:rPr lang="en-US" sz="4000" dirty="0" smtClean="0"/>
              <a:t> </a:t>
            </a:r>
            <a:r>
              <a:rPr lang="en-US" sz="4000" dirty="0" err="1" smtClean="0"/>
              <a:t>tussen</a:t>
            </a:r>
            <a:r>
              <a:rPr lang="en-US" sz="4000" dirty="0" smtClean="0"/>
              <a:t> de homo sapiens (de </a:t>
            </a:r>
            <a:r>
              <a:rPr lang="en-US" sz="4000" dirty="0" err="1" smtClean="0"/>
              <a:t>wijze</a:t>
            </a:r>
            <a:r>
              <a:rPr lang="en-US" sz="4000" dirty="0" smtClean="0"/>
              <a:t> </a:t>
            </a:r>
            <a:r>
              <a:rPr lang="en-US" sz="4000" dirty="0" err="1" smtClean="0"/>
              <a:t>mens</a:t>
            </a:r>
            <a:r>
              <a:rPr lang="en-US" sz="4000" dirty="0" smtClean="0"/>
              <a:t>, de </a:t>
            </a:r>
            <a:r>
              <a:rPr lang="en-US" sz="4000" dirty="0" err="1" smtClean="0"/>
              <a:t>mens</a:t>
            </a:r>
            <a:r>
              <a:rPr lang="en-US" sz="4000" dirty="0" smtClean="0"/>
              <a:t> die </a:t>
            </a:r>
            <a:r>
              <a:rPr lang="en-US" sz="4000" dirty="0" err="1" smtClean="0"/>
              <a:t>nadenkt</a:t>
            </a:r>
            <a:r>
              <a:rPr lang="en-US" sz="4000" dirty="0" smtClean="0"/>
              <a:t>) en de homo </a:t>
            </a:r>
            <a:r>
              <a:rPr lang="en-US" sz="4000" dirty="0" err="1" smtClean="0"/>
              <a:t>faber</a:t>
            </a:r>
            <a:r>
              <a:rPr lang="en-US" sz="4000" dirty="0" smtClean="0"/>
              <a:t> (de maker en </a:t>
            </a:r>
            <a:r>
              <a:rPr lang="en-US" sz="4000" dirty="0" err="1" smtClean="0"/>
              <a:t>ontwerper</a:t>
            </a:r>
            <a:r>
              <a:rPr lang="en-US" sz="4000" dirty="0" smtClean="0"/>
              <a:t> van </a:t>
            </a:r>
            <a:r>
              <a:rPr lang="en-US" sz="4000" dirty="0" err="1" smtClean="0"/>
              <a:t>technieken</a:t>
            </a:r>
            <a:r>
              <a:rPr lang="en-US" sz="4000" dirty="0" smtClean="0"/>
              <a:t>)</a:t>
            </a:r>
          </a:p>
          <a:p>
            <a:pPr>
              <a:buNone/>
            </a:pPr>
            <a:endParaRPr lang="en-US" sz="3400" dirty="0" smtClean="0"/>
          </a:p>
          <a:p>
            <a:pPr lvl="1"/>
            <a:r>
              <a:rPr lang="en-US" sz="4500" dirty="0" smtClean="0"/>
              <a:t>het </a:t>
            </a:r>
            <a:r>
              <a:rPr lang="en-US" sz="4500" dirty="0" err="1" smtClean="0"/>
              <a:t>verband</a:t>
            </a:r>
            <a:r>
              <a:rPr lang="en-US" sz="4500" dirty="0" smtClean="0"/>
              <a:t> </a:t>
            </a:r>
            <a:r>
              <a:rPr lang="en-US" sz="4500" dirty="0" err="1" smtClean="0"/>
              <a:t>tussen</a:t>
            </a:r>
            <a:r>
              <a:rPr lang="en-US" sz="4500" dirty="0" smtClean="0"/>
              <a:t> </a:t>
            </a:r>
            <a:r>
              <a:rPr lang="en-US" sz="4500" dirty="0" err="1" smtClean="0"/>
              <a:t>theorie</a:t>
            </a:r>
            <a:r>
              <a:rPr lang="en-US" sz="4500" dirty="0" smtClean="0"/>
              <a:t> en </a:t>
            </a:r>
            <a:r>
              <a:rPr lang="en-US" sz="4500" dirty="0" err="1" smtClean="0"/>
              <a:t>praktijk</a:t>
            </a:r>
            <a:r>
              <a:rPr lang="en-US" sz="4500" dirty="0" smtClean="0"/>
              <a:t>: </a:t>
            </a:r>
            <a:r>
              <a:rPr lang="en-US" sz="4500" dirty="0" err="1" smtClean="0"/>
              <a:t>nieuwe</a:t>
            </a:r>
            <a:r>
              <a:rPr lang="en-US" sz="4500" dirty="0" smtClean="0"/>
              <a:t> </a:t>
            </a:r>
            <a:r>
              <a:rPr lang="en-US" sz="4500" dirty="0" err="1" smtClean="0"/>
              <a:t>technologieën</a:t>
            </a:r>
            <a:r>
              <a:rPr lang="en-US" sz="4500" dirty="0" smtClean="0"/>
              <a:t> </a:t>
            </a:r>
            <a:r>
              <a:rPr lang="en-US" sz="4500" dirty="0" err="1" smtClean="0"/>
              <a:t>begrijpen</a:t>
            </a:r>
            <a:r>
              <a:rPr lang="en-US" sz="4500" dirty="0" smtClean="0"/>
              <a:t> </a:t>
            </a:r>
            <a:r>
              <a:rPr lang="en-US" sz="4500" dirty="0" err="1" smtClean="0"/>
              <a:t>én</a:t>
            </a:r>
            <a:r>
              <a:rPr lang="en-US" sz="4500" dirty="0" smtClean="0"/>
              <a:t> </a:t>
            </a:r>
            <a:r>
              <a:rPr lang="en-US" sz="4500" dirty="0" err="1" smtClean="0"/>
              <a:t>ze</a:t>
            </a:r>
            <a:r>
              <a:rPr lang="en-US" sz="4500" dirty="0" smtClean="0"/>
              <a:t> </a:t>
            </a:r>
            <a:r>
              <a:rPr lang="en-US" sz="4500" dirty="0" err="1" smtClean="0"/>
              <a:t>zelf</a:t>
            </a:r>
            <a:r>
              <a:rPr lang="en-US" sz="4500" dirty="0" smtClean="0"/>
              <a:t> </a:t>
            </a:r>
            <a:r>
              <a:rPr lang="en-US" sz="4500" dirty="0" err="1" smtClean="0"/>
              <a:t>ontwerpen</a:t>
            </a:r>
            <a:endParaRPr lang="en-US" sz="4500" dirty="0" smtClean="0"/>
          </a:p>
          <a:p>
            <a:pPr lvl="1"/>
            <a:r>
              <a:rPr lang="en-US" sz="4500" dirty="0" smtClean="0"/>
              <a:t>de </a:t>
            </a:r>
            <a:r>
              <a:rPr lang="en-US" sz="4500" dirty="0" err="1" smtClean="0"/>
              <a:t>kloof</a:t>
            </a:r>
            <a:r>
              <a:rPr lang="en-US" sz="4500" dirty="0" smtClean="0"/>
              <a:t> </a:t>
            </a:r>
            <a:r>
              <a:rPr lang="en-US" sz="4500" dirty="0" err="1" smtClean="0"/>
              <a:t>dichten</a:t>
            </a:r>
            <a:r>
              <a:rPr lang="en-US" sz="4500" dirty="0" smtClean="0"/>
              <a:t> </a:t>
            </a:r>
            <a:r>
              <a:rPr lang="en-US" sz="4500" dirty="0" err="1" smtClean="0"/>
              <a:t>tussen</a:t>
            </a:r>
            <a:r>
              <a:rPr lang="en-US" sz="4500" dirty="0" smtClean="0"/>
              <a:t> </a:t>
            </a:r>
            <a:r>
              <a:rPr lang="en-US" sz="4500" dirty="0" err="1" smtClean="0"/>
              <a:t>theoretische</a:t>
            </a:r>
            <a:r>
              <a:rPr lang="en-US" sz="4500" dirty="0" smtClean="0"/>
              <a:t> en </a:t>
            </a:r>
            <a:r>
              <a:rPr lang="en-US" sz="4500" dirty="0" err="1" smtClean="0"/>
              <a:t>praktische</a:t>
            </a:r>
            <a:r>
              <a:rPr lang="en-US" sz="4500" dirty="0" smtClean="0"/>
              <a:t> </a:t>
            </a:r>
            <a:r>
              <a:rPr lang="en-US" sz="4500" dirty="0" err="1" smtClean="0"/>
              <a:t>kennis</a:t>
            </a:r>
            <a:r>
              <a:rPr lang="en-US" sz="4500" dirty="0" smtClean="0"/>
              <a:t>: </a:t>
            </a:r>
            <a:r>
              <a:rPr lang="en-US" sz="4500" dirty="0" err="1" smtClean="0"/>
              <a:t>tussen</a:t>
            </a:r>
            <a:r>
              <a:rPr lang="en-US" sz="4500" dirty="0" smtClean="0"/>
              <a:t> </a:t>
            </a:r>
            <a:r>
              <a:rPr lang="en-US" sz="4500" dirty="0" err="1" smtClean="0"/>
              <a:t>uitvinden</a:t>
            </a:r>
            <a:r>
              <a:rPr lang="en-US" sz="4500" dirty="0" smtClean="0"/>
              <a:t> en </a:t>
            </a:r>
            <a:r>
              <a:rPr lang="en-US" sz="4500" dirty="0" err="1" smtClean="0"/>
              <a:t>verwezenlijken</a:t>
            </a:r>
            <a:endParaRPr lang="en-US" sz="4500" dirty="0" smtClean="0"/>
          </a:p>
          <a:p>
            <a:endParaRPr lang="nl-BE" dirty="0"/>
          </a:p>
        </p:txBody>
      </p:sp>
      <p:sp>
        <p:nvSpPr>
          <p:cNvPr id="7" name="Tijdelijke aanduiding voor inhoud 6"/>
          <p:cNvSpPr>
            <a:spLocks noGrp="1"/>
          </p:cNvSpPr>
          <p:nvPr>
            <p:ph sz="half" idx="2"/>
          </p:nvPr>
        </p:nvSpPr>
        <p:spPr/>
        <p:txBody>
          <a:bodyPr>
            <a:normAutofit fontScale="55000" lnSpcReduction="20000"/>
          </a:bodyPr>
          <a:lstStyle/>
          <a:p>
            <a:endParaRPr lang="nl-BE"/>
          </a:p>
        </p:txBody>
      </p:sp>
      <p:pic>
        <p:nvPicPr>
          <p:cNvPr id="4" name="Afbeelding 3" descr="homo sapiens sapiens.jpg"/>
          <p:cNvPicPr>
            <a:picLocks noChangeAspect="1"/>
          </p:cNvPicPr>
          <p:nvPr/>
        </p:nvPicPr>
        <p:blipFill>
          <a:blip r:embed="rId2" cstate="print"/>
          <a:stretch>
            <a:fillRect/>
          </a:stretch>
        </p:blipFill>
        <p:spPr>
          <a:xfrm>
            <a:off x="4644009" y="1484784"/>
            <a:ext cx="3884553" cy="5085184"/>
          </a:xfrm>
          <a:prstGeom prst="rect">
            <a:avLst/>
          </a:prstGeom>
        </p:spPr>
      </p:pic>
      <p:sp>
        <p:nvSpPr>
          <p:cNvPr id="5" name="Tijdelijke aanduiding voor voettekst 4"/>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57201" y="273050"/>
            <a:ext cx="3008313" cy="1931814"/>
          </a:xfrm>
        </p:spPr>
        <p:style>
          <a:lnRef idx="3">
            <a:schemeClr val="lt1"/>
          </a:lnRef>
          <a:fillRef idx="1">
            <a:schemeClr val="accent3"/>
          </a:fillRef>
          <a:effectRef idx="1">
            <a:schemeClr val="accent3"/>
          </a:effectRef>
          <a:fontRef idx="minor">
            <a:schemeClr val="lt1"/>
          </a:fontRef>
        </p:style>
        <p:txBody>
          <a:bodyPr>
            <a:normAutofit/>
          </a:bodyPr>
          <a:lstStyle/>
          <a:p>
            <a:r>
              <a:rPr lang="nl-BE" sz="2800" dirty="0" smtClean="0"/>
              <a:t>Democratie is afhankelijk van drie belangrijke voorwaarden</a:t>
            </a:r>
            <a:endParaRPr lang="nl-BE" sz="2800" dirty="0"/>
          </a:p>
        </p:txBody>
      </p:sp>
      <p:sp>
        <p:nvSpPr>
          <p:cNvPr id="9" name="Tijdelijke aanduiding voor inhoud 8"/>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marL="514350" indent="-514350">
              <a:buFont typeface="+mj-lt"/>
              <a:buAutoNum type="arabicPeriod"/>
            </a:pPr>
            <a:r>
              <a:rPr lang="nl-BE" dirty="0" smtClean="0"/>
              <a:t>het </a:t>
            </a:r>
            <a:r>
              <a:rPr lang="nl-BE" dirty="0"/>
              <a:t>bestaan van institutionele rechten die waarborgen dat de macht uitgaat van </a:t>
            </a:r>
            <a:r>
              <a:rPr lang="nl-BE" dirty="0" smtClean="0"/>
              <a:t>het volk</a:t>
            </a:r>
            <a:r>
              <a:rPr lang="nl-BE" dirty="0"/>
              <a:t>; </a:t>
            </a:r>
            <a:endParaRPr lang="nl-BE" dirty="0" smtClean="0"/>
          </a:p>
          <a:p>
            <a:pPr marL="514350" indent="-514350">
              <a:buFont typeface="+mj-lt"/>
              <a:buAutoNum type="arabicPeriod"/>
            </a:pPr>
            <a:r>
              <a:rPr lang="nl-BE" dirty="0" smtClean="0"/>
              <a:t>een </a:t>
            </a:r>
            <a:r>
              <a:rPr lang="nl-BE" dirty="0"/>
              <a:t>min of meer breed actieveld van deze democratische macht; </a:t>
            </a:r>
            <a:endParaRPr lang="nl-BE" dirty="0" smtClean="0"/>
          </a:p>
          <a:p>
            <a:pPr marL="514350" indent="-514350">
              <a:buFont typeface="+mj-lt"/>
              <a:buAutoNum type="arabicPeriod"/>
            </a:pPr>
            <a:r>
              <a:rPr lang="nl-BE" b="1" dirty="0" smtClean="0"/>
              <a:t>de </a:t>
            </a:r>
            <a:r>
              <a:rPr lang="nl-BE" b="1" dirty="0"/>
              <a:t>effectieve mogelijkheid van de burgers om een actieve rol te spelen in </a:t>
            </a:r>
            <a:r>
              <a:rPr lang="nl-BE" b="1" dirty="0" smtClean="0"/>
              <a:t>dit proces</a:t>
            </a:r>
            <a:r>
              <a:rPr lang="nl-BE" b="1" dirty="0"/>
              <a:t>.</a:t>
            </a:r>
          </a:p>
        </p:txBody>
      </p:sp>
      <p:sp>
        <p:nvSpPr>
          <p:cNvPr id="10" name="Tijdelijke aanduiding voor tekst 9"/>
          <p:cNvSpPr>
            <a:spLocks noGrp="1"/>
          </p:cNvSpPr>
          <p:nvPr>
            <p:ph type="body" sz="half" idx="2"/>
          </p:nvPr>
        </p:nvSpPr>
        <p:spPr>
          <a:xfrm>
            <a:off x="457201" y="2924945"/>
            <a:ext cx="3008313" cy="3201219"/>
          </a:xfrm>
          <a:solidFill>
            <a:schemeClr val="accent6">
              <a:lumMod val="60000"/>
              <a:lumOff val="40000"/>
            </a:schemeClr>
          </a:solidFill>
        </p:spPr>
        <p:txBody>
          <a:bodyPr>
            <a:normAutofit fontScale="92500" lnSpcReduction="20000"/>
          </a:bodyPr>
          <a:lstStyle/>
          <a:p>
            <a:pPr algn="ctr"/>
            <a:r>
              <a:rPr lang="nl-BE" sz="2400" dirty="0"/>
              <a:t>Wat heeft men aan </a:t>
            </a:r>
            <a:r>
              <a:rPr lang="nl-BE" sz="2400" dirty="0" smtClean="0"/>
              <a:t>democratische rechten </a:t>
            </a:r>
            <a:r>
              <a:rPr lang="nl-BE" sz="2400" dirty="0"/>
              <a:t>als een deel van de bevolking </a:t>
            </a:r>
            <a:endParaRPr lang="nl-BE" sz="2400" dirty="0" smtClean="0"/>
          </a:p>
          <a:p>
            <a:pPr algn="ctr"/>
            <a:r>
              <a:rPr lang="nl-BE" sz="2400" b="1" u="sng" dirty="0" smtClean="0"/>
              <a:t>uit </a:t>
            </a:r>
            <a:r>
              <a:rPr lang="nl-BE" sz="2400" b="1" u="sng" dirty="0"/>
              <a:t>onwetendheid</a:t>
            </a:r>
            <a:r>
              <a:rPr lang="nl-BE" sz="2400" dirty="0"/>
              <a:t> </a:t>
            </a:r>
            <a:endParaRPr lang="nl-BE" sz="2400" dirty="0" smtClean="0"/>
          </a:p>
          <a:p>
            <a:pPr algn="ctr"/>
            <a:r>
              <a:rPr lang="nl-BE" sz="2400" dirty="0" smtClean="0"/>
              <a:t>niet </a:t>
            </a:r>
            <a:r>
              <a:rPr lang="nl-BE" sz="2400" dirty="0"/>
              <a:t>effectief kan deelnemen</a:t>
            </a:r>
          </a:p>
          <a:p>
            <a:pPr algn="ctr"/>
            <a:r>
              <a:rPr lang="nl-BE" sz="2400" dirty="0"/>
              <a:t>aan het maatschappelijke debat?</a:t>
            </a:r>
            <a:endParaRPr lang="nl-BE" dirty="0"/>
          </a:p>
        </p:txBody>
      </p:sp>
      <p:sp>
        <p:nvSpPr>
          <p:cNvPr id="12" name="PIJL-LINKS 11"/>
          <p:cNvSpPr/>
          <p:nvPr/>
        </p:nvSpPr>
        <p:spPr>
          <a:xfrm>
            <a:off x="3131840" y="4653136"/>
            <a:ext cx="1008112" cy="108012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BE"/>
          </a:p>
        </p:txBody>
      </p:sp>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bg/>
                                          </p:spTgt>
                                        </p:tgtEl>
                                        <p:attrNameLst>
                                          <p:attrName>style.visibility</p:attrName>
                                        </p:attrNameLst>
                                      </p:cBhvr>
                                      <p:to>
                                        <p:strVal val="visible"/>
                                      </p:to>
                                    </p:set>
                                    <p:anim calcmode="lin" valueType="num">
                                      <p:cBhvr additive="base">
                                        <p:cTn id="31"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bg/>
                                          </p:spTgt>
                                        </p:tgtEl>
                                        <p:attrNameLst>
                                          <p:attrName>ppt_y</p:attrName>
                                        </p:attrNameLst>
                                      </p:cBhvr>
                                      <p:tavLst>
                                        <p:tav tm="0">
                                          <p:val>
                                            <p:strVal val="1+#ppt_h/2"/>
                                          </p:val>
                                        </p:tav>
                                        <p:tav tm="100000">
                                          <p:val>
                                            <p:strVal val="#ppt_y"/>
                                          </p:val>
                                        </p:tav>
                                      </p:tavLst>
                                    </p:anim>
                                  </p:childTnLst>
                                </p:cTn>
                              </p:par>
                              <p:par>
                                <p:cTn id="33" presetID="5" presetClass="entr" presetSubtype="10" fill="hold" grpId="1" nodeType="withEffect">
                                  <p:stCondLst>
                                    <p:cond delay="0"/>
                                  </p:stCondLst>
                                  <p:childTnLst>
                                    <p:set>
                                      <p:cBhvr>
                                        <p:cTn id="34" dur="1" fill="hold">
                                          <p:stCondLst>
                                            <p:cond delay="0"/>
                                          </p:stCondLst>
                                        </p:cTn>
                                        <p:tgtEl>
                                          <p:spTgt spid="10">
                                            <p:bg/>
                                          </p:spTgt>
                                        </p:tgtEl>
                                        <p:attrNameLst>
                                          <p:attrName>style.visibility</p:attrName>
                                        </p:attrNameLst>
                                      </p:cBhvr>
                                      <p:to>
                                        <p:strVal val="visible"/>
                                      </p:to>
                                    </p:set>
                                    <p:animEffect transition="in" filter="checkerboard(across)">
                                      <p:cBhvr>
                                        <p:cTn id="35" dur="500"/>
                                        <p:tgtEl>
                                          <p:spTgt spid="10">
                                            <p:bg/>
                                          </p:spTgt>
                                        </p:tgtEl>
                                      </p:cBhvr>
                                    </p:animEffect>
                                  </p:childTnLst>
                                </p:cTn>
                              </p:par>
                              <p:par>
                                <p:cTn id="36" presetID="5" presetClass="entr" presetSubtype="10" fill="hold" grpId="1" nodeType="with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checkerboard(across)">
                                      <p:cBhvr>
                                        <p:cTn id="38" dur="500"/>
                                        <p:tgtEl>
                                          <p:spTgt spid="10">
                                            <p:txEl>
                                              <p:pRg st="0" end="0"/>
                                            </p:txEl>
                                          </p:spTgt>
                                        </p:tgtEl>
                                      </p:cBhvr>
                                    </p:animEffect>
                                  </p:childTnLst>
                                </p:cTn>
                              </p:par>
                              <p:par>
                                <p:cTn id="39" presetID="5" presetClass="entr" presetSubtype="10" fill="hold" grpId="1" nodeType="with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Effect transition="in" filter="checkerboard(across)">
                                      <p:cBhvr>
                                        <p:cTn id="41" dur="500"/>
                                        <p:tgtEl>
                                          <p:spTgt spid="10">
                                            <p:txEl>
                                              <p:pRg st="1" end="1"/>
                                            </p:txEl>
                                          </p:spTgt>
                                        </p:tgtEl>
                                      </p:cBhvr>
                                    </p:animEffect>
                                  </p:childTnLst>
                                </p:cTn>
                              </p:par>
                              <p:par>
                                <p:cTn id="42" presetID="5" presetClass="entr" presetSubtype="10" fill="hold" grpId="1" nodeType="withEffect">
                                  <p:stCondLst>
                                    <p:cond delay="0"/>
                                  </p:stCondLst>
                                  <p:childTnLst>
                                    <p:set>
                                      <p:cBhvr>
                                        <p:cTn id="43" dur="1" fill="hold">
                                          <p:stCondLst>
                                            <p:cond delay="0"/>
                                          </p:stCondLst>
                                        </p:cTn>
                                        <p:tgtEl>
                                          <p:spTgt spid="10">
                                            <p:txEl>
                                              <p:pRg st="2" end="2"/>
                                            </p:txEl>
                                          </p:spTgt>
                                        </p:tgtEl>
                                        <p:attrNameLst>
                                          <p:attrName>style.visibility</p:attrName>
                                        </p:attrNameLst>
                                      </p:cBhvr>
                                      <p:to>
                                        <p:strVal val="visible"/>
                                      </p:to>
                                    </p:set>
                                    <p:animEffect transition="in" filter="checkerboard(across)">
                                      <p:cBhvr>
                                        <p:cTn id="44" dur="500"/>
                                        <p:tgtEl>
                                          <p:spTgt spid="10">
                                            <p:txEl>
                                              <p:pRg st="2" end="2"/>
                                            </p:txEl>
                                          </p:spTgt>
                                        </p:tgtEl>
                                      </p:cBhvr>
                                    </p:animEffect>
                                  </p:childTnLst>
                                </p:cTn>
                              </p:par>
                              <p:par>
                                <p:cTn id="45" presetID="5" presetClass="entr" presetSubtype="10" fill="hold" grpId="1" nodeType="with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checkerboard(across)">
                                      <p:cBhvr>
                                        <p:cTn id="4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0" grpId="0" uiExpand="1" build="allAtOnce" animBg="1"/>
      <p:bldP spid="10" grpI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nl-BE" dirty="0" smtClean="0"/>
              <a:t>Kritisch tegenover technologie</a:t>
            </a:r>
            <a:endParaRPr lang="nl-BE" dirty="0"/>
          </a:p>
        </p:txBody>
      </p:sp>
      <p:sp>
        <p:nvSpPr>
          <p:cNvPr id="8" name="Tijdelijke aanduiding voor inhoud 7"/>
          <p:cNvSpPr>
            <a:spLocks noGrp="1"/>
          </p:cNvSpPr>
          <p:nvPr>
            <p:ph idx="1"/>
          </p:nvPr>
        </p:nvSpPr>
        <p:spPr/>
        <p:txBody>
          <a:bodyPr>
            <a:normAutofit fontScale="92500" lnSpcReduction="20000"/>
          </a:bodyPr>
          <a:lstStyle/>
          <a:p>
            <a:r>
              <a:rPr lang="nl-BE" dirty="0" smtClean="0"/>
              <a:t>informeert en sensibiliseert m.b.t. potentiële gevaren van bepaalde technologieën op ecologisch, sociaal, cultureel vlak ; </a:t>
            </a:r>
          </a:p>
          <a:p>
            <a:r>
              <a:rPr lang="nl-BE" dirty="0" smtClean="0"/>
              <a:t>wat vermag technologie, wat kan technologie niet</a:t>
            </a:r>
          </a:p>
          <a:p>
            <a:r>
              <a:rPr lang="en-US" dirty="0" err="1" smtClean="0"/>
              <a:t>fysieke</a:t>
            </a:r>
            <a:r>
              <a:rPr lang="en-US" dirty="0" smtClean="0"/>
              <a:t> </a:t>
            </a:r>
            <a:r>
              <a:rPr lang="en-US" dirty="0" err="1" smtClean="0"/>
              <a:t>beperkingen</a:t>
            </a:r>
            <a:r>
              <a:rPr lang="en-US" dirty="0" smtClean="0"/>
              <a:t> van de </a:t>
            </a:r>
            <a:r>
              <a:rPr lang="en-US" dirty="0" err="1" smtClean="0"/>
              <a:t>economische</a:t>
            </a:r>
            <a:r>
              <a:rPr lang="en-US" dirty="0" smtClean="0"/>
              <a:t> </a:t>
            </a:r>
            <a:r>
              <a:rPr lang="en-US" dirty="0" err="1" smtClean="0"/>
              <a:t>groei</a:t>
            </a:r>
            <a:r>
              <a:rPr lang="en-US" dirty="0" smtClean="0"/>
              <a:t> ... </a:t>
            </a:r>
            <a:br>
              <a:rPr lang="en-US" dirty="0" smtClean="0"/>
            </a:br>
            <a:r>
              <a:rPr lang="en-US" dirty="0" smtClean="0"/>
              <a:t>en </a:t>
            </a:r>
            <a:r>
              <a:rPr lang="nl-BE" dirty="0" smtClean="0"/>
              <a:t>limieten van een systeem dat gebaseerd is op die groei</a:t>
            </a:r>
          </a:p>
          <a:p>
            <a:r>
              <a:rPr lang="nl-BE" dirty="0" smtClean="0"/>
              <a:t>kritische zin voor overconsumptie </a:t>
            </a:r>
            <a:endParaRPr lang="en-US" dirty="0" smtClean="0"/>
          </a:p>
          <a:p>
            <a:r>
              <a:rPr lang="en-US" dirty="0" err="1" smtClean="0"/>
              <a:t>technologische</a:t>
            </a:r>
            <a:r>
              <a:rPr lang="en-US" dirty="0" smtClean="0"/>
              <a:t> </a:t>
            </a:r>
            <a:r>
              <a:rPr lang="en-US" dirty="0" err="1" smtClean="0"/>
              <a:t>socialisering</a:t>
            </a:r>
            <a:r>
              <a:rPr lang="en-US" dirty="0" smtClean="0"/>
              <a:t> (</a:t>
            </a:r>
            <a:r>
              <a:rPr lang="en-US" dirty="0" err="1" smtClean="0"/>
              <a:t>gezondheid</a:t>
            </a:r>
            <a:r>
              <a:rPr lang="en-US" dirty="0" smtClean="0"/>
              <a:t>, </a:t>
            </a:r>
            <a:r>
              <a:rPr lang="en-US" dirty="0" err="1" smtClean="0"/>
              <a:t>huishouden</a:t>
            </a:r>
            <a:r>
              <a:rPr lang="en-US" dirty="0" smtClean="0"/>
              <a:t>, </a:t>
            </a:r>
            <a:r>
              <a:rPr lang="en-US" dirty="0" err="1" smtClean="0"/>
              <a:t>voeding</a:t>
            </a:r>
            <a:r>
              <a:rPr lang="en-US" dirty="0" smtClean="0"/>
              <a:t> </a:t>
            </a:r>
            <a:r>
              <a:rPr lang="en-US" dirty="0" err="1" smtClean="0"/>
              <a:t>enz</a:t>
            </a:r>
            <a:r>
              <a:rPr lang="en-US" dirty="0" smtClean="0"/>
              <a:t>.)</a:t>
            </a:r>
          </a:p>
        </p:txBody>
      </p:sp>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nl-BE" dirty="0" smtClean="0"/>
              <a:t>Deelname in het productieproces</a:t>
            </a:r>
            <a:endParaRPr lang="nl-BE" dirty="0"/>
          </a:p>
        </p:txBody>
      </p:sp>
      <p:sp>
        <p:nvSpPr>
          <p:cNvPr id="5" name="Tijdelijke aanduiding voor inhoud 4"/>
          <p:cNvSpPr>
            <a:spLocks noGrp="1"/>
          </p:cNvSpPr>
          <p:nvPr>
            <p:ph idx="1"/>
          </p:nvPr>
        </p:nvSpPr>
        <p:spPr/>
        <p:txBody>
          <a:bodyPr>
            <a:normAutofit fontScale="92500" lnSpcReduction="10000"/>
          </a:bodyPr>
          <a:lstStyle/>
          <a:p>
            <a:r>
              <a:rPr lang="en-US" sz="4400" dirty="0" err="1" smtClean="0"/>
              <a:t>leren</a:t>
            </a:r>
            <a:r>
              <a:rPr lang="en-US" sz="4400" dirty="0" smtClean="0"/>
              <a:t> </a:t>
            </a:r>
            <a:r>
              <a:rPr lang="en-US" sz="4400" dirty="0" err="1" smtClean="0"/>
              <a:t>wat</a:t>
            </a:r>
            <a:r>
              <a:rPr lang="en-US" sz="4400" dirty="0" smtClean="0"/>
              <a:t> </a:t>
            </a:r>
            <a:r>
              <a:rPr lang="en-US" sz="4400" dirty="0" err="1" smtClean="0"/>
              <a:t>productieve</a:t>
            </a:r>
            <a:r>
              <a:rPr lang="en-US" sz="4400" dirty="0" smtClean="0"/>
              <a:t> </a:t>
            </a:r>
            <a:r>
              <a:rPr lang="en-US" sz="4400" dirty="0" err="1" smtClean="0"/>
              <a:t>arbeid</a:t>
            </a:r>
            <a:r>
              <a:rPr lang="en-US" sz="4400" dirty="0" smtClean="0"/>
              <a:t> is</a:t>
            </a:r>
          </a:p>
          <a:p>
            <a:r>
              <a:rPr lang="en-US" sz="4400" dirty="0" err="1" smtClean="0"/>
              <a:t>nauwe</a:t>
            </a:r>
            <a:r>
              <a:rPr lang="en-US" sz="4400" dirty="0" smtClean="0"/>
              <a:t> band </a:t>
            </a:r>
            <a:r>
              <a:rPr lang="en-US" sz="4400" dirty="0" err="1" smtClean="0"/>
              <a:t>tussen</a:t>
            </a:r>
            <a:r>
              <a:rPr lang="en-US" sz="4400" dirty="0" smtClean="0"/>
              <a:t> </a:t>
            </a:r>
            <a:r>
              <a:rPr lang="en-US" sz="4400" dirty="0" err="1" smtClean="0"/>
              <a:t>theoretische</a:t>
            </a:r>
            <a:r>
              <a:rPr lang="en-US" sz="4400" dirty="0" smtClean="0"/>
              <a:t> </a:t>
            </a:r>
            <a:r>
              <a:rPr lang="en-US" sz="4400" dirty="0" err="1" smtClean="0"/>
              <a:t>vorming</a:t>
            </a:r>
            <a:r>
              <a:rPr lang="en-US" sz="4400" dirty="0" smtClean="0"/>
              <a:t> en </a:t>
            </a:r>
            <a:r>
              <a:rPr lang="en-US" sz="4400" dirty="0" err="1" smtClean="0"/>
              <a:t>effectieve</a:t>
            </a:r>
            <a:r>
              <a:rPr lang="en-US" sz="4400" dirty="0" smtClean="0"/>
              <a:t> </a:t>
            </a:r>
            <a:r>
              <a:rPr lang="en-US" sz="4400" dirty="0" err="1" smtClean="0"/>
              <a:t>productieve</a:t>
            </a:r>
            <a:r>
              <a:rPr lang="en-US" sz="4400" dirty="0" smtClean="0"/>
              <a:t> </a:t>
            </a:r>
            <a:r>
              <a:rPr lang="en-US" sz="4400" dirty="0" err="1" smtClean="0"/>
              <a:t>arbeid</a:t>
            </a:r>
            <a:endParaRPr lang="en-US" sz="4400" dirty="0" smtClean="0"/>
          </a:p>
          <a:p>
            <a:r>
              <a:rPr lang="en-US" sz="4400" dirty="0" err="1" smtClean="0"/>
              <a:t>werken</a:t>
            </a:r>
            <a:r>
              <a:rPr lang="en-US" sz="4400" dirty="0" smtClean="0"/>
              <a:t> met diverse </a:t>
            </a:r>
            <a:r>
              <a:rPr lang="en-US" sz="4400" dirty="0" err="1" smtClean="0"/>
              <a:t>werktuigen</a:t>
            </a:r>
            <a:endParaRPr lang="en-US" sz="4400" dirty="0" smtClean="0"/>
          </a:p>
          <a:p>
            <a:r>
              <a:rPr lang="en-US" sz="4400" dirty="0" err="1" smtClean="0"/>
              <a:t>socialisering</a:t>
            </a:r>
            <a:r>
              <a:rPr lang="en-US" sz="4400" dirty="0" smtClean="0"/>
              <a:t>: </a:t>
            </a:r>
            <a:r>
              <a:rPr lang="en-US" sz="4400" dirty="0" err="1" smtClean="0"/>
              <a:t>efficiënte</a:t>
            </a:r>
            <a:r>
              <a:rPr lang="en-US" sz="4400" dirty="0" smtClean="0"/>
              <a:t>, </a:t>
            </a:r>
            <a:r>
              <a:rPr lang="en-US" sz="4400" dirty="0" err="1" smtClean="0"/>
              <a:t>goede</a:t>
            </a:r>
            <a:r>
              <a:rPr lang="en-US" sz="4400" dirty="0" smtClean="0"/>
              <a:t> </a:t>
            </a:r>
            <a:r>
              <a:rPr lang="en-US" sz="4400" dirty="0" err="1" smtClean="0"/>
              <a:t>samenwerking</a:t>
            </a:r>
            <a:r>
              <a:rPr lang="en-US" sz="4400" dirty="0" smtClean="0"/>
              <a:t>, planning</a:t>
            </a:r>
          </a:p>
          <a:p>
            <a:endParaRPr lang="nl-BE" dirty="0"/>
          </a:p>
        </p:txBody>
      </p:sp>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nl-BE" b="1" dirty="0" smtClean="0"/>
              <a:t>Meer dan “T.O.” op school...</a:t>
            </a:r>
            <a:endParaRPr lang="nl-BE" b="1" dirty="0"/>
          </a:p>
        </p:txBody>
      </p:sp>
      <p:sp>
        <p:nvSpPr>
          <p:cNvPr id="3" name="Tijdelijke aanduiding voor inhoud 2"/>
          <p:cNvSpPr>
            <a:spLocks noGrp="1"/>
          </p:cNvSpPr>
          <p:nvPr>
            <p:ph idx="1"/>
          </p:nvPr>
        </p:nvSpPr>
        <p:spPr/>
        <p:txBody>
          <a:bodyPr>
            <a:normAutofit fontScale="92500" lnSpcReduction="20000"/>
          </a:bodyPr>
          <a:lstStyle/>
          <a:p>
            <a:r>
              <a:rPr lang="nl-BE" dirty="0" smtClean="0"/>
              <a:t>ateliers en productieve arbeid op school vanaf de eerste schooljaren</a:t>
            </a:r>
          </a:p>
          <a:p>
            <a:r>
              <a:rPr lang="nl-BE" dirty="0" smtClean="0"/>
              <a:t>theoretisch polytechnisch onderricht vanaf de leeftijd van 11 jaar</a:t>
            </a:r>
          </a:p>
          <a:p>
            <a:r>
              <a:rPr lang="nl-BE" dirty="0" smtClean="0"/>
              <a:t>passieve en actieve ontdekking van de wereld van productie doorheen een arbeidsproces</a:t>
            </a:r>
          </a:p>
          <a:p>
            <a:r>
              <a:rPr lang="nl-BE" dirty="0" smtClean="0"/>
              <a:t>ontwikkeling van de praktische zin</a:t>
            </a:r>
          </a:p>
          <a:p>
            <a:r>
              <a:rPr lang="nl-BE" dirty="0" smtClean="0"/>
              <a:t>brede school – langer op school</a:t>
            </a:r>
          </a:p>
          <a:p>
            <a:r>
              <a:rPr lang="nl-BE" dirty="0" smtClean="0"/>
              <a:t>bezoek aan fabrieken, boerderijen, diensten</a:t>
            </a:r>
          </a:p>
          <a:p>
            <a:r>
              <a:rPr lang="nl-BE" dirty="0" smtClean="0"/>
              <a:t>deelname aan de productieve arbeid</a:t>
            </a:r>
            <a:endParaRPr lang="nl-BE" dirty="0"/>
          </a:p>
        </p:txBody>
      </p:sp>
      <p:sp>
        <p:nvSpPr>
          <p:cNvPr id="4" name="Tijdelijke aanduiding voor voettekst 3"/>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l="-16000" r="-16000"/>
          </a:stretch>
        </a:blipFill>
        <a:effectLst/>
      </p:bgPr>
    </p:bg>
    <p:spTree>
      <p:nvGrpSpPr>
        <p:cNvPr id="1" name=""/>
        <p:cNvGrpSpPr/>
        <p:nvPr/>
      </p:nvGrpSpPr>
      <p:grpSpPr>
        <a:xfrm>
          <a:off x="0" y="0"/>
          <a:ext cx="0" cy="0"/>
          <a:chOff x="0" y="0"/>
          <a:chExt cx="0" cy="0"/>
        </a:xfrm>
      </p:grpSpPr>
      <p:sp>
        <p:nvSpPr>
          <p:cNvPr id="4" name="Rechthoek 3"/>
          <p:cNvSpPr/>
          <p:nvPr/>
        </p:nvSpPr>
        <p:spPr>
          <a:xfrm>
            <a:off x="323528" y="1772818"/>
            <a:ext cx="8640960" cy="4708981"/>
          </a:xfrm>
          <a:prstGeom prst="rect">
            <a:avLst/>
          </a:prstGeom>
        </p:spPr>
        <p:txBody>
          <a:bodyPr wrap="square">
            <a:spAutoFit/>
          </a:bodyPr>
          <a:lstStyle/>
          <a:p>
            <a:pPr algn="ctr"/>
            <a:r>
              <a:rPr lang="nl-BE" sz="3600" b="1" i="1" dirty="0" smtClean="0"/>
              <a:t>“Door de werktuigen versnelt het menselijk wezen zijn eigen karakter, hij versnelt de etappes van zijn groei, hij creëert zelf, hij bouwt, hij groeit op als een god die geen limieten ziet aan zijn opgang (…) In de werktuigen en de arbeid hebben we een essentieel element van de opvoeding”.</a:t>
            </a:r>
            <a:r>
              <a:rPr lang="nl-BE" sz="3200" b="1" dirty="0" smtClean="0"/>
              <a:t> </a:t>
            </a:r>
            <a:r>
              <a:rPr lang="nl-BE" b="1" dirty="0" smtClean="0"/>
              <a:t> </a:t>
            </a:r>
          </a:p>
          <a:p>
            <a:pPr algn="ctr"/>
            <a:r>
              <a:rPr lang="nl-BE" sz="2400" dirty="0" smtClean="0">
                <a:solidFill>
                  <a:schemeClr val="accent5">
                    <a:lumMod val="75000"/>
                  </a:schemeClr>
                </a:solidFill>
              </a:rPr>
              <a:t>(</a:t>
            </a:r>
            <a:r>
              <a:rPr lang="nl-BE" sz="2400" dirty="0" err="1" smtClean="0">
                <a:solidFill>
                  <a:schemeClr val="accent5">
                    <a:lumMod val="75000"/>
                  </a:schemeClr>
                </a:solidFill>
              </a:rPr>
              <a:t>Freinet</a:t>
            </a:r>
            <a:r>
              <a:rPr lang="nl-BE" sz="2400" dirty="0" smtClean="0">
                <a:solidFill>
                  <a:schemeClr val="accent5">
                    <a:lumMod val="75000"/>
                  </a:schemeClr>
                </a:solidFill>
              </a:rPr>
              <a:t>, E. 1977, </a:t>
            </a:r>
            <a:r>
              <a:rPr lang="nl-BE" sz="2400" dirty="0" err="1" smtClean="0">
                <a:solidFill>
                  <a:schemeClr val="accent5">
                    <a:lumMod val="75000"/>
                  </a:schemeClr>
                </a:solidFill>
              </a:rPr>
              <a:t>L’itinéraire</a:t>
            </a:r>
            <a:r>
              <a:rPr lang="nl-BE" sz="2400" dirty="0" smtClean="0">
                <a:solidFill>
                  <a:schemeClr val="accent5">
                    <a:lumMod val="75000"/>
                  </a:schemeClr>
                </a:solidFill>
              </a:rPr>
              <a:t> de </a:t>
            </a:r>
            <a:r>
              <a:rPr lang="nl-BE" sz="2400" dirty="0" err="1" smtClean="0">
                <a:solidFill>
                  <a:schemeClr val="accent5">
                    <a:lumMod val="75000"/>
                  </a:schemeClr>
                </a:solidFill>
              </a:rPr>
              <a:t>Célesin</a:t>
            </a:r>
            <a:r>
              <a:rPr lang="nl-BE" sz="2400" dirty="0" smtClean="0">
                <a:solidFill>
                  <a:schemeClr val="accent5">
                    <a:lumMod val="75000"/>
                  </a:schemeClr>
                </a:solidFill>
              </a:rPr>
              <a:t> </a:t>
            </a:r>
            <a:r>
              <a:rPr lang="nl-BE" sz="2400" dirty="0" err="1" smtClean="0">
                <a:solidFill>
                  <a:schemeClr val="accent5">
                    <a:lumMod val="75000"/>
                  </a:schemeClr>
                </a:solidFill>
              </a:rPr>
              <a:t>Freinet</a:t>
            </a:r>
            <a:r>
              <a:rPr lang="nl-BE" sz="2400" dirty="0" smtClean="0">
                <a:solidFill>
                  <a:schemeClr val="accent5">
                    <a:lumMod val="75000"/>
                  </a:schemeClr>
                </a:solidFill>
              </a:rPr>
              <a:t>: la </a:t>
            </a:r>
            <a:r>
              <a:rPr lang="nl-BE" sz="2400" dirty="0" err="1" smtClean="0">
                <a:solidFill>
                  <a:schemeClr val="accent5">
                    <a:lumMod val="75000"/>
                  </a:schemeClr>
                </a:solidFill>
              </a:rPr>
              <a:t>libre</a:t>
            </a:r>
            <a:r>
              <a:rPr lang="nl-BE" sz="2400" dirty="0" smtClean="0">
                <a:solidFill>
                  <a:schemeClr val="accent5">
                    <a:lumMod val="75000"/>
                  </a:schemeClr>
                </a:solidFill>
              </a:rPr>
              <a:t> </a:t>
            </a:r>
            <a:r>
              <a:rPr lang="nl-BE" sz="2400" dirty="0" err="1" smtClean="0">
                <a:solidFill>
                  <a:schemeClr val="accent5">
                    <a:lumMod val="75000"/>
                  </a:schemeClr>
                </a:solidFill>
              </a:rPr>
              <a:t>expression</a:t>
            </a:r>
            <a:r>
              <a:rPr lang="nl-BE" sz="2400" dirty="0" smtClean="0">
                <a:solidFill>
                  <a:schemeClr val="accent5">
                    <a:lumMod val="75000"/>
                  </a:schemeClr>
                </a:solidFill>
              </a:rPr>
              <a:t> dans la </a:t>
            </a:r>
            <a:r>
              <a:rPr lang="nl-BE" sz="2400" dirty="0" err="1" smtClean="0">
                <a:solidFill>
                  <a:schemeClr val="accent5">
                    <a:lumMod val="75000"/>
                  </a:schemeClr>
                </a:solidFill>
              </a:rPr>
              <a:t>pédagogie</a:t>
            </a:r>
            <a:r>
              <a:rPr lang="nl-BE" sz="2400" dirty="0" smtClean="0">
                <a:solidFill>
                  <a:schemeClr val="accent5">
                    <a:lumMod val="75000"/>
                  </a:schemeClr>
                </a:solidFill>
              </a:rPr>
              <a:t> </a:t>
            </a:r>
            <a:r>
              <a:rPr lang="nl-BE" sz="2400" dirty="0" err="1" smtClean="0">
                <a:solidFill>
                  <a:schemeClr val="accent5">
                    <a:lumMod val="75000"/>
                  </a:schemeClr>
                </a:solidFill>
              </a:rPr>
              <a:t>Freinet</a:t>
            </a:r>
            <a:r>
              <a:rPr lang="nl-BE" sz="2400" dirty="0" smtClean="0">
                <a:solidFill>
                  <a:schemeClr val="accent5">
                    <a:lumMod val="75000"/>
                  </a:schemeClr>
                </a:solidFill>
              </a:rPr>
              <a:t>, </a:t>
            </a:r>
            <a:r>
              <a:rPr lang="nl-BE" sz="2400" dirty="0" err="1" smtClean="0">
                <a:solidFill>
                  <a:schemeClr val="accent5">
                    <a:lumMod val="75000"/>
                  </a:schemeClr>
                </a:solidFill>
              </a:rPr>
              <a:t>Payot</a:t>
            </a:r>
            <a:r>
              <a:rPr lang="nl-BE" sz="2400" dirty="0" smtClean="0">
                <a:solidFill>
                  <a:schemeClr val="accent5">
                    <a:lumMod val="75000"/>
                  </a:schemeClr>
                </a:solidFill>
              </a:rPr>
              <a:t>, p 123)</a:t>
            </a:r>
            <a:endParaRPr lang="nl-BE" sz="2400" dirty="0">
              <a:solidFill>
                <a:schemeClr val="accent5">
                  <a:lumMod val="75000"/>
                </a:schemeClr>
              </a:solidFill>
            </a:endParaRPr>
          </a:p>
        </p:txBody>
      </p:sp>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descr="et si on essayait l'école commune.jpg"/>
          <p:cNvPicPr>
            <a:picLocks noChangeAspect="1"/>
          </p:cNvPicPr>
          <p:nvPr/>
        </p:nvPicPr>
        <p:blipFill>
          <a:blip r:embed="rId3" cstate="print"/>
          <a:stretch>
            <a:fillRect/>
          </a:stretch>
        </p:blipFill>
        <p:spPr>
          <a:xfrm>
            <a:off x="6948265" y="4653137"/>
            <a:ext cx="1993900" cy="1955800"/>
          </a:xfrm>
          <a:prstGeom prst="rect">
            <a:avLst/>
          </a:prstGeom>
        </p:spPr>
      </p:pic>
      <p:sp>
        <p:nvSpPr>
          <p:cNvPr id="2" name="Titel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nl-BE" dirty="0" smtClean="0"/>
              <a:t>De 10 punten van </a:t>
            </a:r>
            <a:r>
              <a:rPr lang="nl-BE" i="1" dirty="0" smtClean="0"/>
              <a:t>Oproep voor een democratische school…</a:t>
            </a:r>
            <a:endParaRPr lang="nl-BE" i="1" dirty="0"/>
          </a:p>
        </p:txBody>
      </p:sp>
      <p:sp>
        <p:nvSpPr>
          <p:cNvPr id="20" name="Tijdelijke aanduiding voor inhoud 19"/>
          <p:cNvSpPr>
            <a:spLocks noGrp="1"/>
          </p:cNvSpPr>
          <p:nvPr>
            <p:ph idx="1"/>
          </p:nvPr>
        </p:nvSpPr>
        <p:spPr>
          <a:xfrm>
            <a:off x="457200" y="1600200"/>
            <a:ext cx="8229600" cy="4781128"/>
          </a:xfrm>
        </p:spPr>
        <p:txBody>
          <a:bodyPr>
            <a:normAutofit fontScale="77500" lnSpcReduction="20000"/>
          </a:bodyPr>
          <a:lstStyle/>
          <a:p>
            <a:pPr>
              <a:buFont typeface="Wingdings" pitchFamily="2" charset="2"/>
              <a:buChar char="ü"/>
            </a:pPr>
            <a:r>
              <a:rPr lang="nl-NL" dirty="0" smtClean="0"/>
              <a:t>De oriëntering naar het kwalificatieonderwijs uitstellen door </a:t>
            </a:r>
            <a:r>
              <a:rPr lang="nl-NL" b="1" dirty="0" smtClean="0"/>
              <a:t>een lange gemeenschappelijke stam (tot 16 jaar) </a:t>
            </a:r>
            <a:r>
              <a:rPr lang="nl-NL" dirty="0" smtClean="0"/>
              <a:t>in te voeren, </a:t>
            </a:r>
            <a:r>
              <a:rPr lang="nl-NL" b="1" dirty="0" smtClean="0"/>
              <a:t>algemeen vormend </a:t>
            </a:r>
            <a:r>
              <a:rPr lang="nl-NL" dirty="0" smtClean="0"/>
              <a:t>en </a:t>
            </a:r>
            <a:r>
              <a:rPr lang="nl-NL" b="1" dirty="0" smtClean="0"/>
              <a:t>polytechnisch</a:t>
            </a:r>
            <a:r>
              <a:rPr lang="nl-NL" dirty="0" smtClean="0"/>
              <a:t> van inhoud</a:t>
            </a:r>
            <a:endParaRPr lang="nl-BE" dirty="0" smtClean="0"/>
          </a:p>
          <a:p>
            <a:pPr>
              <a:buFont typeface="Wingdings" pitchFamily="2" charset="2"/>
              <a:buChar char="ü"/>
            </a:pPr>
            <a:r>
              <a:rPr lang="nl-NL" dirty="0" smtClean="0"/>
              <a:t>De sociale segregatie in het onderwijs bekampen door de huidige ultraliberale vrije schoolkeuze te vervangen door een </a:t>
            </a:r>
            <a:r>
              <a:rPr lang="nl-NL" b="1" dirty="0" smtClean="0"/>
              <a:t>gestuurde sociale mix </a:t>
            </a:r>
            <a:r>
              <a:rPr lang="nl-NL" dirty="0" smtClean="0"/>
              <a:t>van de scholen. </a:t>
            </a:r>
            <a:endParaRPr lang="nl-BE" dirty="0" smtClean="0"/>
          </a:p>
          <a:p>
            <a:pPr>
              <a:buFont typeface="Wingdings" pitchFamily="2" charset="2"/>
              <a:buChar char="ü"/>
            </a:pPr>
            <a:r>
              <a:rPr lang="nl-NL" dirty="0" smtClean="0"/>
              <a:t>Striktere en meer </a:t>
            </a:r>
            <a:r>
              <a:rPr lang="nl-NL" b="1" dirty="0" smtClean="0"/>
              <a:t>leesbare leerplannen </a:t>
            </a:r>
            <a:r>
              <a:rPr lang="nl-NL" dirty="0" smtClean="0"/>
              <a:t>; een grotere pedagogische vrijheid ; maatschappelijk kritische vorming; gecentraliseerde evaluatie</a:t>
            </a:r>
            <a:endParaRPr lang="nl-BE" dirty="0" smtClean="0"/>
          </a:p>
          <a:p>
            <a:pPr>
              <a:buFont typeface="Wingdings" pitchFamily="2" charset="2"/>
              <a:buChar char="ü"/>
            </a:pPr>
            <a:r>
              <a:rPr lang="nl-NL" dirty="0" smtClean="0"/>
              <a:t>Een school die </a:t>
            </a:r>
            <a:r>
              <a:rPr lang="nl-NL" b="1" dirty="0" smtClean="0"/>
              <a:t>burgerzin</a:t>
            </a:r>
            <a:r>
              <a:rPr lang="nl-NL" dirty="0" smtClean="0"/>
              <a:t> bijbrengt, is ook een </a:t>
            </a:r>
            <a:r>
              <a:rPr lang="nl-NL" b="1" dirty="0" smtClean="0"/>
              <a:t>open school</a:t>
            </a:r>
            <a:endParaRPr lang="nl-BE" b="1" dirty="0" smtClean="0"/>
          </a:p>
          <a:p>
            <a:pPr>
              <a:buFont typeface="Wingdings" pitchFamily="2" charset="2"/>
              <a:buChar char="ü"/>
            </a:pPr>
            <a:r>
              <a:rPr lang="nl-NL" dirty="0" smtClean="0"/>
              <a:t>Het spreekt voor zich dat er meer dan de                     huidige 6 % van het BBP nodig is                                             om dit allemaal te realiseren…</a:t>
            </a:r>
            <a:endParaRPr lang="nl-BE" dirty="0" smtClean="0"/>
          </a:p>
          <a:p>
            <a:endParaRPr lang="nl-BE" dirty="0"/>
          </a:p>
        </p:txBody>
      </p:sp>
      <p:sp>
        <p:nvSpPr>
          <p:cNvPr id="3" name="Tijdelijke aanduiding voor voettekst 2"/>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7000"/>
            <a:lum/>
          </a:blip>
          <a:srcRect/>
          <a:stretch>
            <a:fillRect t="-2000" b="-3000"/>
          </a:stretch>
        </a:blip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nl-BE" dirty="0" smtClean="0"/>
              <a:t>DE SCHOOL VERANDEREN</a:t>
            </a:r>
            <a:endParaRPr lang="nl-BE" dirty="0"/>
          </a:p>
        </p:txBody>
      </p:sp>
      <p:sp>
        <p:nvSpPr>
          <p:cNvPr id="5" name="Ondertitel 4"/>
          <p:cNvSpPr>
            <a:spLocks noGrp="1"/>
          </p:cNvSpPr>
          <p:nvPr>
            <p:ph type="subTitle" idx="1"/>
          </p:nvPr>
        </p:nvSpPr>
        <p:spPr>
          <a:xfrm>
            <a:off x="1371600" y="3886201"/>
            <a:ext cx="6400800" cy="2423120"/>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r>
              <a:rPr lang="nl-BE" sz="4800" dirty="0" smtClean="0">
                <a:solidFill>
                  <a:schemeClr val="bg1"/>
                </a:solidFill>
              </a:rPr>
              <a:t>OM DE </a:t>
            </a:r>
          </a:p>
          <a:p>
            <a:r>
              <a:rPr lang="nl-BE" sz="4800" dirty="0" smtClean="0">
                <a:solidFill>
                  <a:schemeClr val="bg1"/>
                </a:solidFill>
              </a:rPr>
              <a:t>WERELD TE VERANDEREN</a:t>
            </a:r>
            <a:endParaRPr lang="nl-BE" sz="4800" dirty="0">
              <a:solidFill>
                <a:schemeClr val="bg1"/>
              </a:solidFill>
            </a:endParaRPr>
          </a:p>
        </p:txBody>
      </p:sp>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95536" y="332657"/>
            <a:ext cx="8748464" cy="5436319"/>
          </a:xfrm>
        </p:spPr>
        <p:txBody>
          <a:bodyPr>
            <a:noAutofit/>
          </a:bodyPr>
          <a:lstStyle/>
          <a:p>
            <a:pPr algn="ctr"/>
            <a:r>
              <a:rPr lang="nl-BE" sz="8000" dirty="0" smtClean="0"/>
              <a:t>Uitdagingen </a:t>
            </a:r>
            <a:r>
              <a:rPr lang="nl-BE" sz="4800" dirty="0" smtClean="0"/>
              <a:t>in de </a:t>
            </a:r>
            <a:r>
              <a:rPr lang="nl-BE" sz="8000" dirty="0" err="1" smtClean="0"/>
              <a:t>geglobaliseerde</a:t>
            </a:r>
            <a:r>
              <a:rPr lang="nl-BE" sz="8000" dirty="0" smtClean="0"/>
              <a:t> wereld van vandaag </a:t>
            </a:r>
            <a:r>
              <a:rPr lang="nl-BE" sz="4400" dirty="0" smtClean="0"/>
              <a:t>en</a:t>
            </a:r>
            <a:r>
              <a:rPr lang="nl-BE" sz="8000" dirty="0" smtClean="0"/>
              <a:t> morgen</a:t>
            </a:r>
            <a:br>
              <a:rPr lang="nl-BE" sz="8000" dirty="0" smtClean="0"/>
            </a:br>
            <a:r>
              <a:rPr lang="nl-BE" sz="8000" dirty="0" smtClean="0"/>
              <a:t/>
            </a:r>
            <a:br>
              <a:rPr lang="nl-BE" sz="8000" dirty="0" smtClean="0"/>
            </a:br>
            <a:r>
              <a:rPr lang="nl-BE" sz="8000" dirty="0" smtClean="0"/>
              <a:t/>
            </a:r>
            <a:br>
              <a:rPr lang="nl-BE" sz="8000" dirty="0" smtClean="0"/>
            </a:br>
            <a:r>
              <a:rPr lang="nl-BE" sz="8000" dirty="0" smtClean="0"/>
              <a:t/>
            </a:r>
            <a:br>
              <a:rPr lang="nl-BE" sz="8000" dirty="0" smtClean="0"/>
            </a:br>
            <a:r>
              <a:rPr lang="nl-BE" sz="8000" dirty="0" smtClean="0"/>
              <a:t/>
            </a:r>
            <a:br>
              <a:rPr lang="nl-BE" sz="8000" dirty="0" smtClean="0"/>
            </a:br>
            <a:r>
              <a:rPr lang="nl-BE" sz="8000" dirty="0" smtClean="0"/>
              <a:t/>
            </a:r>
            <a:br>
              <a:rPr lang="nl-BE" sz="8000" dirty="0" smtClean="0"/>
            </a:br>
            <a:endParaRPr lang="nl-BE" sz="8000" dirty="0"/>
          </a:p>
        </p:txBody>
      </p:sp>
      <p:sp>
        <p:nvSpPr>
          <p:cNvPr id="7" name="Tijdelijke aanduiding voor tekst 6"/>
          <p:cNvSpPr>
            <a:spLocks noGrp="1"/>
          </p:cNvSpPr>
          <p:nvPr>
            <p:ph type="body" idx="1"/>
          </p:nvPr>
        </p:nvSpPr>
        <p:spPr/>
        <p:txBody>
          <a:bodyPr/>
          <a:lstStyle/>
          <a:p>
            <a:endParaRPr lang="nl-BE" dirty="0"/>
          </a:p>
        </p:txBody>
      </p:sp>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332656"/>
            <a:ext cx="9144000" cy="6124754"/>
          </a:xfrm>
          <a:prstGeom prst="rect">
            <a:avLst/>
          </a:prstGeom>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a:spAutoFit/>
          </a:bodyPr>
          <a:lstStyle/>
          <a:p>
            <a:pPr>
              <a:buFont typeface="Wingdings" pitchFamily="2" charset="2"/>
              <a:buChar char="q"/>
            </a:pPr>
            <a:r>
              <a:rPr lang="nl-BE" sz="2800" dirty="0" smtClean="0"/>
              <a:t> </a:t>
            </a:r>
            <a:r>
              <a:rPr lang="nl-BE" sz="2800" dirty="0" err="1" smtClean="0"/>
              <a:t>bodem-</a:t>
            </a:r>
            <a:r>
              <a:rPr lang="nl-BE" sz="2800" dirty="0" smtClean="0"/>
              <a:t>, water- en luchtvervuiling</a:t>
            </a:r>
          </a:p>
          <a:p>
            <a:pPr>
              <a:buFont typeface="Wingdings" pitchFamily="2" charset="2"/>
              <a:buChar char="q"/>
            </a:pPr>
            <a:r>
              <a:rPr lang="nl-BE" sz="2800" dirty="0" smtClean="0"/>
              <a:t> de afvalberg</a:t>
            </a:r>
          </a:p>
          <a:p>
            <a:pPr>
              <a:buFont typeface="Wingdings" pitchFamily="2" charset="2"/>
              <a:buChar char="q"/>
            </a:pPr>
            <a:r>
              <a:rPr lang="nl-BE" sz="2800" dirty="0" smtClean="0"/>
              <a:t> klimaatverandering</a:t>
            </a:r>
          </a:p>
          <a:p>
            <a:pPr>
              <a:buFont typeface="Wingdings" pitchFamily="2" charset="2"/>
              <a:buChar char="q"/>
            </a:pPr>
            <a:r>
              <a:rPr lang="nl-BE" sz="2800" dirty="0" smtClean="0"/>
              <a:t> tekorten aan voedsel en drinkwater</a:t>
            </a:r>
          </a:p>
          <a:p>
            <a:pPr>
              <a:buFont typeface="Wingdings" pitchFamily="2" charset="2"/>
              <a:buChar char="q"/>
            </a:pPr>
            <a:r>
              <a:rPr lang="nl-BE" sz="2800" dirty="0" smtClean="0"/>
              <a:t> uitputting </a:t>
            </a:r>
            <a:r>
              <a:rPr lang="nl-BE" sz="2800" dirty="0"/>
              <a:t>van bepaalde energiebronnen en </a:t>
            </a:r>
            <a:r>
              <a:rPr lang="nl-BE" sz="2800" dirty="0" smtClean="0"/>
              <a:t>grondstoffen</a:t>
            </a:r>
            <a:endParaRPr lang="nl-BE" sz="2800" dirty="0"/>
          </a:p>
          <a:p>
            <a:pPr>
              <a:buFont typeface="Wingdings" pitchFamily="2" charset="2"/>
              <a:buChar char="q"/>
            </a:pPr>
            <a:r>
              <a:rPr lang="nl-BE" sz="2800" dirty="0" smtClean="0"/>
              <a:t> drastische inperking van de mobiliteit</a:t>
            </a:r>
          </a:p>
          <a:p>
            <a:pPr>
              <a:buFont typeface="Wingdings" pitchFamily="2" charset="2"/>
              <a:buChar char="q"/>
            </a:pPr>
            <a:r>
              <a:rPr lang="nl-BE" sz="2800" dirty="0" smtClean="0"/>
              <a:t> stijging </a:t>
            </a:r>
            <a:r>
              <a:rPr lang="nl-BE" sz="2800" dirty="0"/>
              <a:t>van de armoede, sociale discriminaties en spanningen in de </a:t>
            </a:r>
            <a:r>
              <a:rPr lang="nl-BE" sz="2800" dirty="0" smtClean="0"/>
              <a:t>steden </a:t>
            </a:r>
          </a:p>
          <a:p>
            <a:pPr>
              <a:buFont typeface="Wingdings" pitchFamily="2" charset="2"/>
              <a:buChar char="q"/>
            </a:pPr>
            <a:r>
              <a:rPr lang="nl-BE" sz="2800" dirty="0" smtClean="0"/>
              <a:t> conflicten door toenemend </a:t>
            </a:r>
            <a:r>
              <a:rPr lang="nl-BE" sz="2800" dirty="0" err="1" smtClean="0"/>
              <a:t>communautarisme</a:t>
            </a:r>
            <a:r>
              <a:rPr lang="nl-BE" sz="2800" dirty="0" smtClean="0"/>
              <a:t> en nationalisme</a:t>
            </a:r>
          </a:p>
          <a:p>
            <a:pPr>
              <a:buFont typeface="Wingdings" pitchFamily="2" charset="2"/>
              <a:buChar char="q"/>
            </a:pPr>
            <a:r>
              <a:rPr lang="nl-BE" sz="2800" dirty="0" smtClean="0"/>
              <a:t> ongelijkheid </a:t>
            </a:r>
            <a:r>
              <a:rPr lang="nl-BE" sz="2800" dirty="0"/>
              <a:t>tussen Noord en </a:t>
            </a:r>
            <a:r>
              <a:rPr lang="nl-BE" sz="2800" dirty="0" smtClean="0"/>
              <a:t>Zuid </a:t>
            </a:r>
          </a:p>
          <a:p>
            <a:pPr>
              <a:buFont typeface="Wingdings" pitchFamily="2" charset="2"/>
              <a:buChar char="q"/>
            </a:pPr>
            <a:r>
              <a:rPr lang="nl-BE" sz="2800" dirty="0" smtClean="0"/>
              <a:t> toestroom </a:t>
            </a:r>
            <a:r>
              <a:rPr lang="nl-BE" sz="2800" dirty="0"/>
              <a:t>van vluchtelingen en andere </a:t>
            </a:r>
            <a:r>
              <a:rPr lang="nl-BE" sz="2800" dirty="0" smtClean="0"/>
              <a:t>migratiebewegingen</a:t>
            </a:r>
            <a:endParaRPr lang="nl-BE" sz="2800" dirty="0"/>
          </a:p>
          <a:p>
            <a:pPr>
              <a:buFont typeface="Wingdings" pitchFamily="2" charset="2"/>
              <a:buChar char="q"/>
            </a:pPr>
            <a:r>
              <a:rPr lang="nl-BE" sz="2800" dirty="0" smtClean="0"/>
              <a:t> </a:t>
            </a:r>
            <a:r>
              <a:rPr lang="nl-BE" sz="2800" dirty="0" err="1" smtClean="0"/>
              <a:t>enz</a:t>
            </a:r>
            <a:endParaRPr lang="nl-BE" sz="2800" dirty="0"/>
          </a:p>
        </p:txBody>
      </p:sp>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0"/>
            <a:ext cx="8229600" cy="6858000"/>
          </a:xfrm>
        </p:spPr>
        <p:style>
          <a:lnRef idx="2">
            <a:schemeClr val="accent6">
              <a:shade val="50000"/>
            </a:schemeClr>
          </a:lnRef>
          <a:fillRef idx="1">
            <a:schemeClr val="accent6"/>
          </a:fillRef>
          <a:effectRef idx="0">
            <a:schemeClr val="accent6"/>
          </a:effectRef>
          <a:fontRef idx="minor">
            <a:schemeClr val="lt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BE" sz="8000" b="1" spc="50" dirty="0" smtClean="0">
                <a:ln w="11430"/>
                <a:solidFill>
                  <a:schemeClr val="bg2">
                    <a:lumMod val="50000"/>
                  </a:schemeClr>
                </a:solidFill>
                <a:effectLst>
                  <a:outerShdw blurRad="76200" dist="50800" dir="5400000" algn="tl" rotWithShape="0">
                    <a:srgbClr val="000000">
                      <a:alpha val="65000"/>
                    </a:srgbClr>
                  </a:outerShdw>
                </a:effectLst>
              </a:rPr>
              <a:t>Wat heb je hierover vandaag op school geleerd?</a:t>
            </a:r>
            <a:endParaRPr lang="nl-BE" sz="8000" b="1" spc="50" dirty="0">
              <a:ln w="11430"/>
              <a:solidFill>
                <a:schemeClr val="bg2">
                  <a:lumMod val="50000"/>
                </a:schemeClr>
              </a:solidFill>
              <a:effectLst>
                <a:outerShdw blurRad="76200" dist="50800" dir="5400000" algn="tl" rotWithShape="0">
                  <a:srgbClr val="000000">
                    <a:alpha val="65000"/>
                  </a:srgbClr>
                </a:outerShdw>
              </a:effectLst>
            </a:endParaRPr>
          </a:p>
        </p:txBody>
      </p:sp>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cstate="print"/>
          <a:srcRect/>
          <a:stretch>
            <a:fillRect/>
          </a:stretch>
        </p:blipFill>
        <p:spPr bwMode="auto">
          <a:xfrm>
            <a:off x="539553" y="548680"/>
            <a:ext cx="4193604" cy="5589984"/>
          </a:xfrm>
          <a:prstGeom prst="rect">
            <a:avLst/>
          </a:prstGeom>
          <a:noFill/>
          <a:ln w="12700" cap="flat">
            <a:noFill/>
            <a:miter lim="800000"/>
            <a:headEnd/>
            <a:tailEnd/>
          </a:ln>
        </p:spPr>
      </p:pic>
      <p:sp>
        <p:nvSpPr>
          <p:cNvPr id="24578" name="Rectangle 2"/>
          <p:cNvSpPr>
            <a:spLocks/>
          </p:cNvSpPr>
          <p:nvPr/>
        </p:nvSpPr>
        <p:spPr bwMode="auto">
          <a:xfrm>
            <a:off x="3314031" y="1306190"/>
            <a:ext cx="4381458" cy="3924151"/>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5100" b="1" dirty="0" err="1" smtClean="0">
                <a:solidFill>
                  <a:srgbClr val="000101"/>
                </a:solidFill>
                <a:ea typeface="Palatino" charset="0"/>
                <a:cs typeface="Palatino" charset="0"/>
              </a:rPr>
              <a:t>Lezen</a:t>
            </a:r>
            <a:endParaRPr lang="en-US" sz="5100" b="1" dirty="0">
              <a:solidFill>
                <a:srgbClr val="000101"/>
              </a:solidFill>
              <a:ea typeface="Palatino" charset="0"/>
              <a:cs typeface="Palatino" charset="0"/>
            </a:endParaRPr>
          </a:p>
          <a:p>
            <a:pPr algn="l"/>
            <a:r>
              <a:rPr lang="en-US" sz="5100" b="1" dirty="0">
                <a:solidFill>
                  <a:srgbClr val="000101"/>
                </a:solidFill>
                <a:ea typeface="Palatino" charset="0"/>
                <a:cs typeface="Palatino" charset="0"/>
              </a:rPr>
              <a:t> </a:t>
            </a:r>
            <a:r>
              <a:rPr lang="en-US" sz="5100" b="1" dirty="0" err="1" smtClean="0">
                <a:solidFill>
                  <a:srgbClr val="000101"/>
                </a:solidFill>
                <a:ea typeface="Palatino" charset="0"/>
                <a:cs typeface="Palatino" charset="0"/>
              </a:rPr>
              <a:t>Schrijven</a:t>
            </a:r>
            <a:endParaRPr lang="en-US" sz="5100" b="1" dirty="0">
              <a:solidFill>
                <a:srgbClr val="000101"/>
              </a:solidFill>
              <a:ea typeface="Palatino" charset="0"/>
              <a:cs typeface="Palatino" charset="0"/>
            </a:endParaRPr>
          </a:p>
          <a:p>
            <a:pPr algn="l"/>
            <a:r>
              <a:rPr lang="en-US" sz="5100" b="1" dirty="0">
                <a:solidFill>
                  <a:srgbClr val="000101"/>
                </a:solidFill>
                <a:ea typeface="Palatino" charset="0"/>
                <a:cs typeface="Palatino" charset="0"/>
              </a:rPr>
              <a:t>  </a:t>
            </a:r>
            <a:r>
              <a:rPr lang="en-US" sz="5100" b="1" dirty="0" err="1" smtClean="0">
                <a:solidFill>
                  <a:srgbClr val="000101"/>
                </a:solidFill>
                <a:ea typeface="Palatino" charset="0"/>
                <a:cs typeface="Palatino" charset="0"/>
              </a:rPr>
              <a:t>Wiskunde</a:t>
            </a:r>
            <a:endParaRPr lang="en-US" sz="5100" b="1" dirty="0">
              <a:solidFill>
                <a:srgbClr val="000101"/>
              </a:solidFill>
              <a:ea typeface="Palatino" charset="0"/>
              <a:cs typeface="Palatino" charset="0"/>
            </a:endParaRPr>
          </a:p>
          <a:p>
            <a:pPr algn="l"/>
            <a:r>
              <a:rPr lang="en-US" sz="5100" b="1" dirty="0">
                <a:solidFill>
                  <a:srgbClr val="000101"/>
                </a:solidFill>
                <a:ea typeface="Palatino" charset="0"/>
                <a:cs typeface="Palatino" charset="0"/>
              </a:rPr>
              <a:t>   </a:t>
            </a:r>
            <a:r>
              <a:rPr lang="en-US" sz="5100" b="1" dirty="0" err="1" smtClean="0">
                <a:solidFill>
                  <a:srgbClr val="000101"/>
                </a:solidFill>
                <a:ea typeface="Palatino" charset="0"/>
                <a:cs typeface="Palatino" charset="0"/>
              </a:rPr>
              <a:t>Flexibiliteit</a:t>
            </a:r>
            <a:endParaRPr lang="en-US" sz="5100" b="1" dirty="0">
              <a:solidFill>
                <a:srgbClr val="000101"/>
              </a:solidFill>
              <a:ea typeface="Palatino" charset="0"/>
              <a:cs typeface="Palatino" charset="0"/>
            </a:endParaRPr>
          </a:p>
          <a:p>
            <a:pPr algn="l"/>
            <a:r>
              <a:rPr lang="en-US" sz="5100" b="1" dirty="0">
                <a:solidFill>
                  <a:srgbClr val="000101"/>
                </a:solidFill>
                <a:ea typeface="Palatino" charset="0"/>
                <a:cs typeface="Palatino" charset="0"/>
              </a:rPr>
              <a:t>    </a:t>
            </a:r>
            <a:r>
              <a:rPr lang="en-US" sz="5100" b="1" dirty="0" err="1" smtClean="0">
                <a:solidFill>
                  <a:srgbClr val="000101"/>
                </a:solidFill>
                <a:ea typeface="Palatino" charset="0"/>
                <a:cs typeface="Palatino" charset="0"/>
              </a:rPr>
              <a:t>Competenties</a:t>
            </a:r>
            <a:endParaRPr lang="en-US" sz="5100" b="1" dirty="0">
              <a:solidFill>
                <a:srgbClr val="000101"/>
              </a:solidFill>
              <a:ea typeface="Palatino" charset="0"/>
              <a:cs typeface="Palatino" charset="0"/>
            </a:endParaRPr>
          </a:p>
        </p:txBody>
      </p:sp>
      <p:sp>
        <p:nvSpPr>
          <p:cNvPr id="2" name="Tijdelijke aanduiding voor voettekst 1"/>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Picasso-Print-C10385084.jpeg.jpg"/>
          <p:cNvPicPr>
            <a:picLocks noChangeAspect="1"/>
          </p:cNvPicPr>
          <p:nvPr/>
        </p:nvPicPr>
        <p:blipFill>
          <a:blip r:embed="rId2" cstate="print"/>
          <a:stretch>
            <a:fillRect/>
          </a:stretch>
        </p:blipFill>
        <p:spPr>
          <a:xfrm>
            <a:off x="6372200" y="3774927"/>
            <a:ext cx="2771800" cy="2771800"/>
          </a:xfrm>
          <a:prstGeom prst="rect">
            <a:avLst/>
          </a:prstGeom>
        </p:spPr>
      </p:pic>
      <p:sp>
        <p:nvSpPr>
          <p:cNvPr id="2" name="Titel 1"/>
          <p:cNvSpPr>
            <a:spLocks noGrp="1"/>
          </p:cNvSpPr>
          <p:nvPr>
            <p:ph type="title"/>
          </p:nvPr>
        </p:nvSpPr>
        <p:spPr>
          <a:xfrm>
            <a:off x="457200" y="260648"/>
            <a:ext cx="8229600" cy="1728192"/>
          </a:xfrm>
          <a:solidFill>
            <a:schemeClr val="accent5">
              <a:lumMod val="60000"/>
              <a:lumOff val="40000"/>
            </a:schemeClr>
          </a:solidFill>
        </p:spPr>
        <p:txBody>
          <a:bodyPr>
            <a:noAutofit/>
          </a:bodyPr>
          <a:lstStyle/>
          <a:p>
            <a:r>
              <a:rPr lang="nl-BE" sz="4000" b="1" dirty="0" smtClean="0"/>
              <a:t>Kennen en kunnen </a:t>
            </a:r>
            <a:br>
              <a:rPr lang="nl-BE" sz="4000" b="1" dirty="0" smtClean="0"/>
            </a:br>
            <a:r>
              <a:rPr lang="nl-BE" sz="4000" b="1" dirty="0" smtClean="0"/>
              <a:t>in het dagelijks leven: </a:t>
            </a:r>
            <a:br>
              <a:rPr lang="nl-BE" sz="4000" b="1" dirty="0" smtClean="0"/>
            </a:br>
            <a:r>
              <a:rPr lang="nl-BE" sz="4000" b="1" dirty="0" smtClean="0"/>
              <a:t>een kaas met gaten</a:t>
            </a:r>
            <a:endParaRPr lang="nl-BE" sz="4000" b="1" dirty="0"/>
          </a:p>
        </p:txBody>
      </p:sp>
      <p:sp>
        <p:nvSpPr>
          <p:cNvPr id="3" name="Tijdelijke aanduiding voor inhoud 2"/>
          <p:cNvSpPr>
            <a:spLocks noGrp="1"/>
          </p:cNvSpPr>
          <p:nvPr>
            <p:ph idx="1"/>
          </p:nvPr>
        </p:nvSpPr>
        <p:spPr>
          <a:xfrm>
            <a:off x="457200" y="1916832"/>
            <a:ext cx="8229600" cy="4680520"/>
          </a:xfrm>
        </p:spPr>
        <p:txBody>
          <a:bodyPr>
            <a:normAutofit lnSpcReduction="10000"/>
          </a:bodyPr>
          <a:lstStyle/>
          <a:p>
            <a:r>
              <a:rPr lang="en-US" dirty="0" err="1" smtClean="0"/>
              <a:t>Sociale</a:t>
            </a:r>
            <a:r>
              <a:rPr lang="en-US" dirty="0" smtClean="0"/>
              <a:t> </a:t>
            </a:r>
            <a:r>
              <a:rPr lang="en-US" dirty="0" err="1" smtClean="0"/>
              <a:t>zekerheid</a:t>
            </a:r>
            <a:r>
              <a:rPr lang="en-US" dirty="0" smtClean="0"/>
              <a:t>, </a:t>
            </a:r>
            <a:r>
              <a:rPr lang="en-US" dirty="0" err="1" smtClean="0"/>
              <a:t>administratie</a:t>
            </a:r>
            <a:r>
              <a:rPr lang="en-US" dirty="0" smtClean="0"/>
              <a:t>, bank, …</a:t>
            </a:r>
          </a:p>
          <a:p>
            <a:r>
              <a:rPr lang="en-US" dirty="0" smtClean="0"/>
              <a:t>Hygiene, </a:t>
            </a:r>
            <a:r>
              <a:rPr lang="en-US" dirty="0" err="1" smtClean="0"/>
              <a:t>voeding</a:t>
            </a:r>
            <a:r>
              <a:rPr lang="en-US" dirty="0" smtClean="0"/>
              <a:t>, </a:t>
            </a:r>
            <a:r>
              <a:rPr lang="en-US" dirty="0" err="1" smtClean="0"/>
              <a:t>gezondheid</a:t>
            </a:r>
            <a:r>
              <a:rPr lang="en-US" dirty="0" smtClean="0"/>
              <a:t>, </a:t>
            </a:r>
            <a:r>
              <a:rPr lang="en-US" dirty="0" err="1" smtClean="0"/>
              <a:t>medische</a:t>
            </a:r>
            <a:r>
              <a:rPr lang="en-US" dirty="0" smtClean="0"/>
              <a:t> </a:t>
            </a:r>
            <a:r>
              <a:rPr lang="en-US" dirty="0" err="1" smtClean="0"/>
              <a:t>zorgen</a:t>
            </a:r>
            <a:r>
              <a:rPr lang="en-US" dirty="0" smtClean="0"/>
              <a:t>…</a:t>
            </a:r>
          </a:p>
          <a:p>
            <a:r>
              <a:rPr lang="en-US" dirty="0" err="1" smtClean="0"/>
              <a:t>Huisapparatuur</a:t>
            </a:r>
            <a:r>
              <a:rPr lang="en-US" dirty="0" smtClean="0"/>
              <a:t>, </a:t>
            </a:r>
            <a:r>
              <a:rPr lang="en-US" dirty="0" err="1" smtClean="0"/>
              <a:t>gevaren</a:t>
            </a:r>
            <a:r>
              <a:rPr lang="en-US" dirty="0" smtClean="0"/>
              <a:t>, </a:t>
            </a:r>
            <a:r>
              <a:rPr lang="en-US" dirty="0" err="1" smtClean="0"/>
              <a:t>ecologisch</a:t>
            </a:r>
            <a:r>
              <a:rPr lang="en-US" dirty="0" smtClean="0"/>
              <a:t> impact…</a:t>
            </a:r>
          </a:p>
          <a:p>
            <a:r>
              <a:rPr lang="en-US" dirty="0" err="1" smtClean="0"/>
              <a:t>Moederschap</a:t>
            </a:r>
            <a:r>
              <a:rPr lang="en-US" dirty="0" smtClean="0"/>
              <a:t>, </a:t>
            </a:r>
            <a:r>
              <a:rPr lang="en-US" dirty="0" err="1" smtClean="0"/>
              <a:t>ouderschap</a:t>
            </a:r>
            <a:r>
              <a:rPr lang="en-US" dirty="0" smtClean="0"/>
              <a:t>, </a:t>
            </a:r>
            <a:r>
              <a:rPr lang="en-US" dirty="0" err="1" smtClean="0"/>
              <a:t>opvoeding</a:t>
            </a:r>
            <a:r>
              <a:rPr lang="en-US" dirty="0" smtClean="0"/>
              <a:t> van de </a:t>
            </a:r>
            <a:r>
              <a:rPr lang="en-US" dirty="0" err="1" smtClean="0"/>
              <a:t>kinderen</a:t>
            </a:r>
            <a:r>
              <a:rPr lang="en-US" dirty="0" smtClean="0"/>
              <a:t>…</a:t>
            </a:r>
          </a:p>
          <a:p>
            <a:r>
              <a:rPr lang="en-US" dirty="0" err="1" smtClean="0"/>
              <a:t>Vrije</a:t>
            </a:r>
            <a:r>
              <a:rPr lang="en-US" dirty="0" smtClean="0"/>
              <a:t> </a:t>
            </a:r>
            <a:r>
              <a:rPr lang="en-US" dirty="0" err="1" smtClean="0"/>
              <a:t>tijd</a:t>
            </a:r>
            <a:r>
              <a:rPr lang="en-US" dirty="0" smtClean="0"/>
              <a:t>, </a:t>
            </a:r>
            <a:r>
              <a:rPr lang="en-US" dirty="0" err="1" smtClean="0"/>
              <a:t>cultuur</a:t>
            </a:r>
            <a:r>
              <a:rPr lang="en-US" dirty="0" smtClean="0"/>
              <a:t>, </a:t>
            </a:r>
            <a:r>
              <a:rPr lang="en-US" dirty="0" err="1" smtClean="0"/>
              <a:t>kunst</a:t>
            </a:r>
            <a:r>
              <a:rPr lang="en-US" dirty="0" smtClean="0"/>
              <a:t>, sport…</a:t>
            </a:r>
          </a:p>
          <a:p>
            <a:r>
              <a:rPr lang="en-US" dirty="0" err="1" smtClean="0"/>
              <a:t>Gemeenschapszin</a:t>
            </a:r>
            <a:r>
              <a:rPr lang="en-US" dirty="0" smtClean="0"/>
              <a:t>, </a:t>
            </a:r>
            <a:r>
              <a:rPr lang="en-US" dirty="0" err="1" smtClean="0"/>
              <a:t>verenigingsleven</a:t>
            </a:r>
            <a:r>
              <a:rPr lang="en-US" dirty="0" smtClean="0"/>
              <a:t>, </a:t>
            </a:r>
            <a:r>
              <a:rPr lang="en-US" dirty="0" err="1" smtClean="0"/>
              <a:t>burgerparticipatie</a:t>
            </a:r>
            <a:r>
              <a:rPr lang="en-US" dirty="0" smtClean="0"/>
              <a:t>…</a:t>
            </a:r>
          </a:p>
          <a:p>
            <a:endParaRPr lang="nl-BE" dirty="0"/>
          </a:p>
        </p:txBody>
      </p:sp>
      <p:sp>
        <p:nvSpPr>
          <p:cNvPr id="5" name="Tijdelijke aanduiding voor voettekst 4"/>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nl-BE" b="1" dirty="0" smtClean="0"/>
              <a:t>Technologie en economie</a:t>
            </a:r>
            <a:endParaRPr lang="nl-BE" b="1" dirty="0"/>
          </a:p>
        </p:txBody>
      </p:sp>
      <p:sp>
        <p:nvSpPr>
          <p:cNvPr id="3" name="Tijdelijke aanduiding voor inhoud 2"/>
          <p:cNvSpPr>
            <a:spLocks noGrp="1"/>
          </p:cNvSpPr>
          <p:nvPr>
            <p:ph idx="1"/>
          </p:nvPr>
        </p:nvSpPr>
        <p:spPr/>
        <p:txBody>
          <a:bodyPr>
            <a:normAutofit fontScale="92500" lnSpcReduction="10000"/>
          </a:bodyPr>
          <a:lstStyle/>
          <a:p>
            <a:r>
              <a:rPr lang="en-US" b="1" dirty="0" err="1" smtClean="0"/>
              <a:t>Waarom</a:t>
            </a:r>
            <a:r>
              <a:rPr lang="en-US" b="1" dirty="0" smtClean="0"/>
              <a:t> </a:t>
            </a:r>
            <a:r>
              <a:rPr lang="en-US" b="1" dirty="0" err="1" smtClean="0"/>
              <a:t>gebruiken</a:t>
            </a:r>
            <a:r>
              <a:rPr lang="en-US" b="1" dirty="0" smtClean="0"/>
              <a:t> we </a:t>
            </a:r>
            <a:r>
              <a:rPr lang="en-US" b="1" dirty="0" err="1" smtClean="0"/>
              <a:t>niet</a:t>
            </a:r>
            <a:r>
              <a:rPr lang="en-US" b="1" dirty="0" smtClean="0"/>
              <a:t> </a:t>
            </a:r>
            <a:r>
              <a:rPr lang="en-US" b="1" dirty="0" err="1" smtClean="0"/>
              <a:t>alleen</a:t>
            </a:r>
            <a:r>
              <a:rPr lang="en-US" b="1" dirty="0" smtClean="0"/>
              <a:t> </a:t>
            </a:r>
            <a:r>
              <a:rPr lang="en-US" b="1" dirty="0" err="1" smtClean="0"/>
              <a:t>hernieuwbare</a:t>
            </a:r>
            <a:r>
              <a:rPr lang="en-US" b="1" dirty="0" smtClean="0"/>
              <a:t> </a:t>
            </a:r>
            <a:r>
              <a:rPr lang="en-US" b="1" dirty="0" err="1" smtClean="0"/>
              <a:t>energiebronnen</a:t>
            </a:r>
            <a:r>
              <a:rPr lang="en-US" b="1" dirty="0" smtClean="0"/>
              <a:t>? </a:t>
            </a:r>
          </a:p>
          <a:p>
            <a:r>
              <a:rPr lang="en-US" b="1" dirty="0" err="1" smtClean="0"/>
              <a:t>Waar</a:t>
            </a:r>
            <a:r>
              <a:rPr lang="en-US" b="1" dirty="0" smtClean="0"/>
              <a:t> </a:t>
            </a:r>
            <a:r>
              <a:rPr lang="en-US" b="1" dirty="0" err="1" smtClean="0"/>
              <a:t>komt</a:t>
            </a:r>
            <a:r>
              <a:rPr lang="en-US" b="1" dirty="0" smtClean="0"/>
              <a:t> het brood </a:t>
            </a:r>
            <a:r>
              <a:rPr lang="en-US" b="1" dirty="0" err="1" smtClean="0"/>
              <a:t>vandaan</a:t>
            </a:r>
            <a:r>
              <a:rPr lang="en-US" b="1" dirty="0" smtClean="0"/>
              <a:t>? En </a:t>
            </a:r>
            <a:r>
              <a:rPr lang="en-US" b="1" dirty="0" err="1" smtClean="0"/>
              <a:t>waar</a:t>
            </a:r>
            <a:r>
              <a:rPr lang="en-US" b="1" dirty="0" smtClean="0"/>
              <a:t> </a:t>
            </a:r>
            <a:r>
              <a:rPr lang="en-US" b="1" dirty="0" err="1" smtClean="0"/>
              <a:t>komt</a:t>
            </a:r>
            <a:r>
              <a:rPr lang="en-US" b="1" dirty="0" smtClean="0"/>
              <a:t> </a:t>
            </a:r>
            <a:r>
              <a:rPr lang="en-US" b="1" dirty="0" err="1" smtClean="0"/>
              <a:t>vlees</a:t>
            </a:r>
            <a:r>
              <a:rPr lang="en-US" b="1" dirty="0" smtClean="0"/>
              <a:t> </a:t>
            </a:r>
            <a:r>
              <a:rPr lang="en-US" b="1" dirty="0" err="1" smtClean="0"/>
              <a:t>vandaan</a:t>
            </a:r>
            <a:r>
              <a:rPr lang="en-US" b="1" dirty="0" smtClean="0"/>
              <a:t>? </a:t>
            </a:r>
          </a:p>
          <a:p>
            <a:r>
              <a:rPr lang="en-US" b="1" dirty="0" smtClean="0"/>
              <a:t>« de </a:t>
            </a:r>
            <a:r>
              <a:rPr lang="en-US" b="1" dirty="0" err="1" smtClean="0"/>
              <a:t>financiële</a:t>
            </a:r>
            <a:r>
              <a:rPr lang="en-US" b="1" dirty="0" smtClean="0"/>
              <a:t> </a:t>
            </a:r>
            <a:r>
              <a:rPr lang="en-US" b="1" dirty="0" err="1" smtClean="0"/>
              <a:t>markten</a:t>
            </a:r>
            <a:r>
              <a:rPr lang="en-US" b="1" dirty="0" smtClean="0"/>
              <a:t> »: </a:t>
            </a:r>
            <a:r>
              <a:rPr lang="en-US" b="1" dirty="0" err="1" smtClean="0"/>
              <a:t>wie</a:t>
            </a:r>
            <a:r>
              <a:rPr lang="en-US" b="1" dirty="0" smtClean="0"/>
              <a:t> </a:t>
            </a:r>
            <a:r>
              <a:rPr lang="en-US" b="1" dirty="0" err="1" smtClean="0"/>
              <a:t>zijn</a:t>
            </a:r>
            <a:r>
              <a:rPr lang="en-US" b="1" dirty="0" smtClean="0"/>
              <a:t> </a:t>
            </a:r>
            <a:r>
              <a:rPr lang="en-US" b="1" dirty="0" err="1" smtClean="0"/>
              <a:t>dat</a:t>
            </a:r>
            <a:r>
              <a:rPr lang="en-US" b="1" dirty="0" smtClean="0"/>
              <a:t>?</a:t>
            </a:r>
          </a:p>
          <a:p>
            <a:r>
              <a:rPr lang="en-US" b="1" dirty="0" err="1" smtClean="0"/>
              <a:t>Zijn</a:t>
            </a:r>
            <a:r>
              <a:rPr lang="en-US" b="1" dirty="0" smtClean="0"/>
              <a:t> </a:t>
            </a:r>
            <a:r>
              <a:rPr lang="en-US" b="1" dirty="0" err="1" smtClean="0"/>
              <a:t>chemische</a:t>
            </a:r>
            <a:r>
              <a:rPr lang="en-US" b="1" dirty="0" smtClean="0"/>
              <a:t> </a:t>
            </a:r>
            <a:r>
              <a:rPr lang="en-US" b="1" dirty="0" err="1" smtClean="0"/>
              <a:t>producten</a:t>
            </a:r>
            <a:r>
              <a:rPr lang="en-US" b="1" dirty="0" smtClean="0"/>
              <a:t> </a:t>
            </a:r>
            <a:r>
              <a:rPr lang="en-US" b="1" dirty="0" err="1" smtClean="0"/>
              <a:t>gevaarlijk</a:t>
            </a:r>
            <a:r>
              <a:rPr lang="en-US" b="1" dirty="0" smtClean="0"/>
              <a:t>?</a:t>
            </a:r>
          </a:p>
          <a:p>
            <a:r>
              <a:rPr lang="en-US" b="1" dirty="0" err="1" smtClean="0"/>
              <a:t>Wat</a:t>
            </a:r>
            <a:r>
              <a:rPr lang="en-US" b="1" dirty="0" smtClean="0"/>
              <a:t> is </a:t>
            </a:r>
            <a:r>
              <a:rPr lang="en-US" b="1" dirty="0" err="1" smtClean="0"/>
              <a:t>een</a:t>
            </a:r>
            <a:r>
              <a:rPr lang="en-US" b="1" dirty="0" smtClean="0"/>
              <a:t> </a:t>
            </a:r>
            <a:r>
              <a:rPr lang="en-US" b="1" dirty="0" err="1" smtClean="0"/>
              <a:t>fabriek</a:t>
            </a:r>
            <a:r>
              <a:rPr lang="en-US" b="1" dirty="0" smtClean="0"/>
              <a:t> en hoe </a:t>
            </a:r>
            <a:r>
              <a:rPr lang="en-US" b="1" dirty="0" err="1" smtClean="0"/>
              <a:t>werkt</a:t>
            </a:r>
            <a:r>
              <a:rPr lang="en-US" b="1" dirty="0" smtClean="0"/>
              <a:t> die?</a:t>
            </a:r>
          </a:p>
          <a:p>
            <a:r>
              <a:rPr lang="en-US" b="1" dirty="0" smtClean="0"/>
              <a:t>Hoe </a:t>
            </a:r>
            <a:r>
              <a:rPr lang="en-US" b="1" dirty="0" err="1" smtClean="0"/>
              <a:t>communiceert</a:t>
            </a:r>
            <a:r>
              <a:rPr lang="en-US" b="1" dirty="0" smtClean="0"/>
              <a:t> men met robots?</a:t>
            </a:r>
          </a:p>
          <a:p>
            <a:r>
              <a:rPr lang="en-US" b="1" dirty="0" err="1" smtClean="0"/>
              <a:t>Kunnen</a:t>
            </a:r>
            <a:r>
              <a:rPr lang="en-US" b="1" dirty="0" smtClean="0"/>
              <a:t> we </a:t>
            </a:r>
            <a:r>
              <a:rPr lang="en-US" b="1" dirty="0" err="1" smtClean="0"/>
              <a:t>leven</a:t>
            </a:r>
            <a:r>
              <a:rPr lang="en-US" b="1" dirty="0" smtClean="0"/>
              <a:t> </a:t>
            </a:r>
            <a:r>
              <a:rPr lang="en-US" b="1" dirty="0" err="1" smtClean="0"/>
              <a:t>zonder</a:t>
            </a:r>
            <a:r>
              <a:rPr lang="en-US" b="1" dirty="0" smtClean="0"/>
              <a:t> </a:t>
            </a:r>
            <a:r>
              <a:rPr lang="en-US" b="1" dirty="0" err="1" smtClean="0"/>
              <a:t>electriciteit</a:t>
            </a:r>
            <a:r>
              <a:rPr lang="en-US" b="1" dirty="0" smtClean="0"/>
              <a:t>?</a:t>
            </a:r>
          </a:p>
          <a:p>
            <a:endParaRPr lang="nl-BE" dirty="0"/>
          </a:p>
        </p:txBody>
      </p:sp>
      <p:pic>
        <p:nvPicPr>
          <p:cNvPr id="4" name="Afbeelding 3" descr="homonoid robots.jpg"/>
          <p:cNvPicPr>
            <a:picLocks noChangeAspect="1"/>
          </p:cNvPicPr>
          <p:nvPr/>
        </p:nvPicPr>
        <p:blipFill>
          <a:blip r:embed="rId2" cstate="print"/>
          <a:stretch>
            <a:fillRect/>
          </a:stretch>
        </p:blipFill>
        <p:spPr>
          <a:xfrm>
            <a:off x="6804248" y="4221088"/>
            <a:ext cx="2162000" cy="2448272"/>
          </a:xfrm>
          <a:prstGeom prst="rect">
            <a:avLst/>
          </a:prstGeom>
        </p:spPr>
      </p:pic>
      <p:sp>
        <p:nvSpPr>
          <p:cNvPr id="5" name="Tijdelijke aanduiding voor voettekst 4"/>
          <p:cNvSpPr>
            <a:spLocks noGrp="1"/>
          </p:cNvSpPr>
          <p:nvPr>
            <p:ph type="ftr" sz="quarter" idx="11"/>
          </p:nvPr>
        </p:nvSpPr>
        <p:spPr/>
        <p:txBody>
          <a:bodyPr/>
          <a:lstStyle/>
          <a:p>
            <a:r>
              <a:rPr lang="nl-BE" smtClean="0"/>
              <a:t>Romy Aerts - OVDS</a:t>
            </a:r>
            <a:endParaRPr lang="nl-BE"/>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2848</TotalTime>
  <Words>1864</Words>
  <Application>Microsoft Macintosh PowerPoint</Application>
  <PresentationFormat>Diavoorstelling (4:3)</PresentationFormat>
  <Paragraphs>224</Paragraphs>
  <Slides>35</Slides>
  <Notes>1</Notes>
  <HiddenSlides>0</HiddenSlides>
  <MMClips>0</MMClips>
  <ScaleCrop>false</ScaleCrop>
  <HeadingPairs>
    <vt:vector size="4" baseType="variant">
      <vt:variant>
        <vt:lpstr>Thema</vt:lpstr>
      </vt:variant>
      <vt:variant>
        <vt:i4>1</vt:i4>
      </vt:variant>
      <vt:variant>
        <vt:lpstr>Diatitels</vt:lpstr>
      </vt:variant>
      <vt:variant>
        <vt:i4>35</vt:i4>
      </vt:variant>
    </vt:vector>
  </HeadingPairs>
  <TitlesOfParts>
    <vt:vector size="36" baseType="lpstr">
      <vt:lpstr>Office-thema</vt:lpstr>
      <vt:lpstr>Ovds OPROEP VOOR EEN DEMOCRATISCHE SCHOOL</vt:lpstr>
      <vt:lpstr>De democratische school is…</vt:lpstr>
      <vt:lpstr>Democratie is afhankelijk van drie belangrijke voorwaarden</vt:lpstr>
      <vt:lpstr>Uitdagingen in de geglobaliseerde wereld van vandaag en morgen      </vt:lpstr>
      <vt:lpstr>PowerPoint-presentatie</vt:lpstr>
      <vt:lpstr>Wat heb je hierover vandaag op school geleerd?</vt:lpstr>
      <vt:lpstr>PowerPoint-presentatie</vt:lpstr>
      <vt:lpstr>Kennen en kunnen  in het dagelijks leven:  een kaas met gaten</vt:lpstr>
      <vt:lpstr>Technologie en economie</vt:lpstr>
      <vt:lpstr>De ene enquête is de andere niet…</vt:lpstr>
      <vt:lpstr>PISA onderzoekt niet…</vt:lpstr>
      <vt:lpstr>PowerPoint-presentatie</vt:lpstr>
      <vt:lpstr>PowerPoint-presentatie</vt:lpstr>
      <vt:lpstr>Een grafiek begrijpen</vt:lpstr>
      <vt:lpstr>PowerPoint-presentatie</vt:lpstr>
      <vt:lpstr>PowerPoint-presentatie</vt:lpstr>
      <vt:lpstr>PowerPoint-presentatie</vt:lpstr>
      <vt:lpstr>Noord-Zuidverhoudingen</vt:lpstr>
      <vt:lpstr>PowerPoint-presentatie</vt:lpstr>
      <vt:lpstr>NOTIE VAN TIJD…</vt:lpstr>
      <vt:lpstr>PowerPoint-presentatie</vt:lpstr>
      <vt:lpstr>Kennen zij het verleden?</vt:lpstr>
      <vt:lpstr>PowerPoint-presentatie</vt:lpstr>
      <vt:lpstr>Waarom?? Onder andere daarom…</vt:lpstr>
      <vt:lpstr>Eindtermen geschiedenis derde graad aso…</vt:lpstr>
      <vt:lpstr>IN BSO: geschiedenis als onderdeel van PAV</vt:lpstr>
      <vt:lpstr>PowerPoint-presentatie</vt:lpstr>
      <vt:lpstr>Een polytechnische vorming   vroegtijdige gespecialiseerde technische of beroepsvorming.</vt:lpstr>
      <vt:lpstr>Omspringen met technologie: homo sapiens = homo faber</vt:lpstr>
      <vt:lpstr>Kritisch tegenover technologie</vt:lpstr>
      <vt:lpstr>Deelname in het productieproces</vt:lpstr>
      <vt:lpstr>Meer dan “T.O.” op school...</vt:lpstr>
      <vt:lpstr>PowerPoint-presentatie</vt:lpstr>
      <vt:lpstr>De 10 punten van Oproep voor een democratische school…</vt:lpstr>
      <vt:lpstr>DE SCHOOL VERANDEREN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Ovds OPROEP VOOR EEN DEMOCRATISCHE SCHOOL</dc:title>
  <dc:creator>Dell Latitude E5500</dc:creator>
  <cp:lastModifiedBy>Katrien De Maegd</cp:lastModifiedBy>
  <cp:revision>110</cp:revision>
  <cp:lastPrinted>2012-03-12T07:44:38Z</cp:lastPrinted>
  <dcterms:created xsi:type="dcterms:W3CDTF">2011-08-22T11:12:51Z</dcterms:created>
  <dcterms:modified xsi:type="dcterms:W3CDTF">2012-03-12T07:45:39Z</dcterms:modified>
</cp:coreProperties>
</file>